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8"/>
  </p:notesMasterIdLst>
  <p:sldIdLst>
    <p:sldId id="729" r:id="rId2"/>
    <p:sldId id="627" r:id="rId3"/>
    <p:sldId id="628" r:id="rId4"/>
    <p:sldId id="629" r:id="rId5"/>
    <p:sldId id="901" r:id="rId6"/>
    <p:sldId id="902" r:id="rId7"/>
    <p:sldId id="903" r:id="rId8"/>
    <p:sldId id="904" r:id="rId9"/>
    <p:sldId id="947" r:id="rId10"/>
    <p:sldId id="948" r:id="rId11"/>
    <p:sldId id="888" r:id="rId12"/>
    <p:sldId id="907" r:id="rId13"/>
    <p:sldId id="908" r:id="rId14"/>
    <p:sldId id="909" r:id="rId15"/>
    <p:sldId id="910" r:id="rId16"/>
    <p:sldId id="911" r:id="rId17"/>
    <p:sldId id="912" r:id="rId18"/>
    <p:sldId id="949" r:id="rId19"/>
    <p:sldId id="950" r:id="rId20"/>
    <p:sldId id="951" r:id="rId21"/>
    <p:sldId id="916" r:id="rId22"/>
    <p:sldId id="917" r:id="rId23"/>
    <p:sldId id="952" r:id="rId24"/>
    <p:sldId id="919" r:id="rId25"/>
    <p:sldId id="920" r:id="rId26"/>
    <p:sldId id="953" r:id="rId27"/>
    <p:sldId id="922" r:id="rId28"/>
    <p:sldId id="923" r:id="rId29"/>
    <p:sldId id="924" r:id="rId30"/>
    <p:sldId id="925" r:id="rId31"/>
    <p:sldId id="926" r:id="rId32"/>
    <p:sldId id="954" r:id="rId33"/>
    <p:sldId id="928" r:id="rId34"/>
    <p:sldId id="929" r:id="rId35"/>
    <p:sldId id="935" r:id="rId36"/>
    <p:sldId id="936" r:id="rId37"/>
    <p:sldId id="955" r:id="rId38"/>
    <p:sldId id="938" r:id="rId39"/>
    <p:sldId id="939" r:id="rId40"/>
    <p:sldId id="956" r:id="rId41"/>
    <p:sldId id="941" r:id="rId42"/>
    <p:sldId id="942" r:id="rId43"/>
    <p:sldId id="943" r:id="rId44"/>
    <p:sldId id="944" r:id="rId45"/>
    <p:sldId id="945" r:id="rId46"/>
    <p:sldId id="946" r:id="rId47"/>
    <p:sldId id="930" r:id="rId48"/>
    <p:sldId id="931" r:id="rId49"/>
    <p:sldId id="957" r:id="rId50"/>
    <p:sldId id="933" r:id="rId51"/>
    <p:sldId id="934" r:id="rId52"/>
    <p:sldId id="847" r:id="rId53"/>
    <p:sldId id="848" r:id="rId54"/>
    <p:sldId id="849" r:id="rId55"/>
    <p:sldId id="850" r:id="rId56"/>
    <p:sldId id="851" r:id="rId57"/>
  </p:sldIdLst>
  <p:sldSz cx="9144000" cy="5715000" type="screen16x10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2" pos="431" userDrawn="1">
          <p15:clr>
            <a:srgbClr val="A4A3A4"/>
          </p15:clr>
        </p15:guide>
        <p15:guide id="13" pos="2562" userDrawn="1">
          <p15:clr>
            <a:srgbClr val="A4A3A4"/>
          </p15:clr>
        </p15:guide>
        <p15:guide id="14" orient="horz" pos="18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F7FD"/>
    <a:srgbClr val="00B1C2"/>
    <a:srgbClr val="E1EFF4"/>
    <a:srgbClr val="D8F6FF"/>
    <a:srgbClr val="D1EFF4"/>
    <a:srgbClr val="92C14E"/>
    <a:srgbClr val="FDC212"/>
    <a:srgbClr val="7150A0"/>
    <a:srgbClr val="EE4639"/>
    <a:srgbClr val="FFED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Estilo medio 1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7CE84F3-28C3-443E-9E96-99CF82512B78}" styleName="Estilo oscuro 1 - Énfasis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Estilo oscuro 1 - Énfasis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Estilo oscuro 1 - Énfasis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CAF9ED-07DC-4A11-8D7F-57B35C25682E}" styleName="Estilo medio 1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Estilo claro 3 - Acento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Estilo medio 4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Estilo medio 4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06" autoAdjust="0"/>
    <p:restoredTop sz="82747" autoAdjust="0"/>
  </p:normalViewPr>
  <p:slideViewPr>
    <p:cSldViewPr snapToGrid="0">
      <p:cViewPr varScale="1">
        <p:scale>
          <a:sx n="59" d="100"/>
          <a:sy n="59" d="100"/>
        </p:scale>
        <p:origin x="60" y="164"/>
      </p:cViewPr>
      <p:guideLst>
        <p:guide pos="431"/>
        <p:guide pos="2562"/>
        <p:guide orient="horz" pos="1800"/>
      </p:guideLst>
    </p:cSldViewPr>
  </p:slideViewPr>
  <p:outlineViewPr>
    <p:cViewPr>
      <p:scale>
        <a:sx n="30" d="100"/>
        <a:sy n="30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74" d="100"/>
          <a:sy n="74" d="100"/>
        </p:scale>
        <p:origin x="-4472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10.tiff>
</file>

<file path=ppt/media/image12.png>
</file>

<file path=ppt/media/image13.tiff>
</file>

<file path=ppt/media/image16.png>
</file>

<file path=ppt/media/image17.png>
</file>

<file path=ppt/media/image18.png>
</file>

<file path=ppt/media/image19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6.png>
</file>

<file path=ppt/media/image37.png>
</file>

<file path=ppt/media/image38.jpeg>
</file>

<file path=ppt/media/image39.jpg>
</file>

<file path=ppt/media/image40.jpg>
</file>

<file path=ppt/media/image41.tif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1.png>
</file>

<file path=ppt/media/image52.png>
</file>

<file path=ppt/media/image54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/>
              </a:defRPr>
            </a:lvl1pPr>
          </a:lstStyle>
          <a:p>
            <a:endParaRPr lang="es-ES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/>
              </a:defRPr>
            </a:lvl1pPr>
          </a:lstStyle>
          <a:p>
            <a:fld id="{9D357267-F5CB-4939-BF7A-DB6BFA44456E}" type="datetimeFigureOut">
              <a:rPr lang="es-ES" smtClean="0"/>
              <a:pPr/>
              <a:t>20/09/2024</a:t>
            </a:fld>
            <a:endParaRPr lang="es-ES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/>
              </a:defRPr>
            </a:lvl1pPr>
          </a:lstStyle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/>
              </a:defRPr>
            </a:lvl1pPr>
          </a:lstStyle>
          <a:p>
            <a:fld id="{6B7E992D-280B-41DE-9EA7-7D9ADBA98B4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00682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91667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893488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21161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84285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95885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967595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835043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77667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63F90F-3107-8867-0F4D-61F359773B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D7AF62E-9BEC-7329-80DF-C769B1AC83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F0DB43B-F4D0-21DA-3E38-A143ACAD82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8B77B21-2E81-5413-A003-3DF4681E12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035370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3625F-38A6-BFBA-79D8-FD4A7334C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3A71C80-1AC7-1664-9A72-46DE443408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8134E763-27B7-17BD-00B5-19CA7F3477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BC862E0-CB82-CF9E-D7C9-9A61F244F3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870784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4965CF-507B-92EA-35CC-5BE469FE0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0356197-6A23-3DE1-365A-7DBC6BDB5E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0EC5478-4E93-2333-0C2A-EF98BBCFFA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E1521-22D3-2231-03DE-B8443CDCDF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78506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864327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920686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060778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F56E24-9B04-3101-2014-E3AF300A9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888391D-8FBF-7CE1-889D-C958E08EE7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3D6263AE-CEE1-1F5E-2DC2-D6952AE18E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84954D0-CECA-C0DE-3C2C-36626B4ABD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23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510170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795264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881042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0F8E13-27DE-6C64-B1C0-3ECF9B935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DDCF524-CB0D-0A21-0547-E67EA8FB3E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3522D8D-345A-1118-2C8B-F43126A69D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F35204E-8F79-3372-CB8C-3678722FA0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26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686773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450392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419003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486684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67250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357001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525319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3FBF8-139F-BBAE-3FAE-51072A664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941308C-F616-797A-05EA-82F34BA73B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157E6825-CA7D-28D9-64AC-F8D6E5D15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502B834-99F0-E130-FF2D-9E097BDD21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32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879763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232383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2240356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6361250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008993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93B617-3768-ABB6-BF9C-65DB55A04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4810161-2A29-1AD1-23B5-9DBC89129F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E4B0B93-C873-54C8-1E05-50A1226FD7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D18C248-1A40-9A84-3603-AAFC06572C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37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8221698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8946888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5096166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274E0F-2D07-55F1-1C32-E732B09F1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22CFE17-7A5C-8A26-CF8F-82F1585138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F8A228C6-C580-F72F-026C-E083BE0E89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5180E1A-57AD-343F-C29D-DD21792626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40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78730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1941479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0581309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1593563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0181333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4350895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2024874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7391667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3861832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7875373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8D607-04B2-16D7-48D5-038571B6E3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14FF008-2D27-FCCD-FAD1-A417AC38F6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7EFB3E3-71E2-A265-C761-077ECD7A2A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BADBFB6-D295-E88D-312F-077BDE3432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49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7010361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50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00478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2699117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51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7283254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53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96571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102903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96129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BCB91-282F-C198-73B3-2C1B6DBE9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2CD1593-58B1-2F63-DD8B-CD7BC83C75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B48B09D-5C4D-6AAE-B54C-B08E525B31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EF9B7D1-6D02-51E9-F409-C44C524264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89590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135748-F773-9C71-B307-84611A150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4B9801D-0FA8-55DC-D1D4-9002DCC976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AE24E7A-3425-4375-AD2F-76E6928F93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C6B0CD1-A443-55EC-65CF-57C80CAC66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39911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431DC42-303B-F545-9789-3724F9E97760}"/>
              </a:ext>
            </a:extLst>
          </p:cNvPr>
          <p:cNvSpPr/>
          <p:nvPr userDrawn="1"/>
        </p:nvSpPr>
        <p:spPr>
          <a:xfrm>
            <a:off x="7230071" y="5371562"/>
            <a:ext cx="1518364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E0D14F7-6E9D-9E40-BFFD-243BDDA808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7"/>
            <a:ext cx="369984" cy="206823"/>
          </a:xfrm>
          <a:prstGeom prst="rect">
            <a:avLst/>
          </a:prstGeom>
        </p:spPr>
      </p:pic>
      <p:sp>
        <p:nvSpPr>
          <p:cNvPr id="7" name="TextBox 7">
            <a:extLst>
              <a:ext uri="{FF2B5EF4-FFF2-40B4-BE49-F238E27FC236}">
                <a16:creationId xmlns:a16="http://schemas.microsoft.com/office/drawing/2014/main" id="{9372701D-0A84-0448-9BAF-91437343CCCB}"/>
              </a:ext>
            </a:extLst>
          </p:cNvPr>
          <p:cNvSpPr txBox="1"/>
          <p:nvPr userDrawn="1"/>
        </p:nvSpPr>
        <p:spPr>
          <a:xfrm>
            <a:off x="876300" y="5343295"/>
            <a:ext cx="17443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GESTIÓN DE PROYECTOS</a:t>
            </a:r>
            <a:r>
              <a:rPr lang="en-US" sz="800" kern="1200" baseline="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TEMA 02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444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ema - 1 Imagen A">
  <p:cSld name="Subtema - 1 Imagen A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18499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5465" userDrawn="1">
          <p15:clr>
            <a:srgbClr val="FBAE40"/>
          </p15:clr>
        </p15:guide>
        <p15:guide id="5" pos="317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3">
            <a:extLst>
              <a:ext uri="{FF2B5EF4-FFF2-40B4-BE49-F238E27FC236}">
                <a16:creationId xmlns:a16="http://schemas.microsoft.com/office/drawing/2014/main" id="{E431DC42-303B-F545-9789-3724F9E97760}"/>
              </a:ext>
            </a:extLst>
          </p:cNvPr>
          <p:cNvSpPr/>
          <p:nvPr userDrawn="1"/>
        </p:nvSpPr>
        <p:spPr>
          <a:xfrm>
            <a:off x="7230071" y="5371562"/>
            <a:ext cx="1518364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9372701D-0A84-0448-9BAF-91437343CCCB}"/>
              </a:ext>
            </a:extLst>
          </p:cNvPr>
          <p:cNvSpPr txBox="1"/>
          <p:nvPr userDrawn="1"/>
        </p:nvSpPr>
        <p:spPr>
          <a:xfrm>
            <a:off x="876300" y="5343295"/>
            <a:ext cx="16898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GESTIÓN DE PROYECTOS</a:t>
            </a:r>
            <a:r>
              <a:rPr lang="en-US" sz="800" kern="1200" baseline="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TEMA 03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E0D14F7-6E9D-9E40-BFFD-243BDDA808D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7"/>
            <a:ext cx="369984" cy="20682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85" r:id="rId3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lang="es-ES" sz="3200" b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lang="es-ES" sz="2800" smtClean="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lang="es-ES" sz="2400" smtClean="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lang="es-ES" sz="2000" smtClean="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lang="es-ES" sz="2000" smtClean="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2767" userDrawn="1">
          <p15:clr>
            <a:srgbClr val="F26B43"/>
          </p15:clr>
        </p15:guide>
        <p15:guide id="3" pos="5465" userDrawn="1">
          <p15:clr>
            <a:srgbClr val="F26B43"/>
          </p15:clr>
        </p15:guide>
        <p15:guide id="4" pos="2980" userDrawn="1">
          <p15:clr>
            <a:srgbClr val="F26B43"/>
          </p15:clr>
        </p15:guide>
        <p15:guide id="5" pos="317" userDrawn="1">
          <p15:clr>
            <a:srgbClr val="F26B43"/>
          </p15:clr>
        </p15:guide>
        <p15:guide id="6" orient="horz" pos="575" userDrawn="1">
          <p15:clr>
            <a:srgbClr val="F26B43"/>
          </p15:clr>
        </p15:guide>
        <p15:guide id="7" orient="horz" pos="303" userDrawn="1">
          <p15:clr>
            <a:srgbClr val="F26B43"/>
          </p15:clr>
        </p15:guide>
        <p15:guide id="8" orient="horz" pos="329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0" Type="http://schemas.openxmlformats.org/officeDocument/2006/relationships/image" Target="../media/image10.tiff"/><Relationship Id="rId4" Type="http://schemas.openxmlformats.org/officeDocument/2006/relationships/image" Target="../media/image4.emf"/><Relationship Id="rId9" Type="http://schemas.openxmlformats.org/officeDocument/2006/relationships/image" Target="../media/image9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ángulo 40"/>
          <p:cNvSpPr/>
          <p:nvPr/>
        </p:nvSpPr>
        <p:spPr>
          <a:xfrm>
            <a:off x="182879" y="5120640"/>
            <a:ext cx="4304965" cy="462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Rectángulo 23"/>
          <p:cNvSpPr/>
          <p:nvPr/>
        </p:nvSpPr>
        <p:spPr>
          <a:xfrm>
            <a:off x="3743325" y="-16622"/>
            <a:ext cx="5400675" cy="5731622"/>
          </a:xfrm>
          <a:prstGeom prst="rect">
            <a:avLst/>
          </a:prstGeom>
          <a:solidFill>
            <a:srgbClr val="2770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21" b="13575"/>
          <a:stretch/>
        </p:blipFill>
        <p:spPr>
          <a:xfrm>
            <a:off x="4906532" y="1363020"/>
            <a:ext cx="3119475" cy="3878822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00376003-8003-B944-8B01-9A232A7A385C}"/>
              </a:ext>
            </a:extLst>
          </p:cNvPr>
          <p:cNvSpPr txBox="1"/>
          <p:nvPr/>
        </p:nvSpPr>
        <p:spPr>
          <a:xfrm>
            <a:off x="503238" y="808689"/>
            <a:ext cx="3104743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900" b="1" dirty="0">
                <a:solidFill>
                  <a:srgbClr val="6C6D6C"/>
                </a:solidFill>
                <a:latin typeface="Calibri" charset="0"/>
                <a:cs typeface="Calibri" charset="0"/>
              </a:rPr>
              <a:t>GESTIÓN DE PROYECTOS</a:t>
            </a:r>
          </a:p>
        </p:txBody>
      </p:sp>
      <p:pic>
        <p:nvPicPr>
          <p:cNvPr id="26" name="Imagen 25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7671560" y="719809"/>
            <a:ext cx="330754" cy="210584"/>
          </a:xfrm>
          <a:prstGeom prst="rect">
            <a:avLst/>
          </a:prstGeom>
        </p:spPr>
      </p:pic>
      <p:pic>
        <p:nvPicPr>
          <p:cNvPr id="37" name="Imagen 36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4602367" y="3922903"/>
            <a:ext cx="317533" cy="196092"/>
          </a:xfrm>
          <a:prstGeom prst="rect">
            <a:avLst/>
          </a:prstGeom>
        </p:spPr>
      </p:pic>
      <p:pic>
        <p:nvPicPr>
          <p:cNvPr id="40" name="Imagen 39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4942267" y="2261866"/>
            <a:ext cx="114521" cy="114521"/>
          </a:xfrm>
          <a:prstGeom prst="rect">
            <a:avLst/>
          </a:prstGeom>
        </p:spPr>
      </p:pic>
      <p:pic>
        <p:nvPicPr>
          <p:cNvPr id="48" name="Imagen 47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4184978" y="1944047"/>
            <a:ext cx="272736" cy="173645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93FC3217-3DCC-0941-BA6B-6CEEC9F1D080}"/>
              </a:ext>
            </a:extLst>
          </p:cNvPr>
          <p:cNvSpPr txBox="1"/>
          <p:nvPr/>
        </p:nvSpPr>
        <p:spPr>
          <a:xfrm>
            <a:off x="743902" y="1819386"/>
            <a:ext cx="14576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2000" b="1" dirty="0">
                <a:solidFill>
                  <a:srgbClr val="2770D5"/>
                </a:solidFill>
                <a:latin typeface="Calibri" charset="0"/>
                <a:ea typeface="Calibri" charset="0"/>
                <a:cs typeface="Calibri" charset="0"/>
              </a:rPr>
              <a:t>TEMA 03</a:t>
            </a:r>
          </a:p>
        </p:txBody>
      </p:sp>
      <p:pic>
        <p:nvPicPr>
          <p:cNvPr id="43" name="Imagen 4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7836937" y="3692222"/>
            <a:ext cx="76092" cy="76092"/>
          </a:xfrm>
          <a:prstGeom prst="rect">
            <a:avLst/>
          </a:prstGeom>
        </p:spPr>
      </p:pic>
      <p:pic>
        <p:nvPicPr>
          <p:cNvPr id="44" name="Imagen 43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8114327" y="3987789"/>
            <a:ext cx="286860" cy="182638"/>
          </a:xfrm>
          <a:prstGeom prst="rect">
            <a:avLst/>
          </a:prstGeom>
        </p:spPr>
      </p:pic>
      <p:pic>
        <p:nvPicPr>
          <p:cNvPr id="46" name="Imagen 45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5616899" y="1065406"/>
            <a:ext cx="248554" cy="174528"/>
          </a:xfrm>
          <a:prstGeom prst="rect">
            <a:avLst/>
          </a:prstGeom>
        </p:spPr>
      </p:pic>
      <p:pic>
        <p:nvPicPr>
          <p:cNvPr id="52" name="Imagen 51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8296306" y="2298119"/>
            <a:ext cx="114521" cy="114521"/>
          </a:xfrm>
          <a:prstGeom prst="rect">
            <a:avLst/>
          </a:prstGeom>
        </p:spPr>
      </p:pic>
      <p:pic>
        <p:nvPicPr>
          <p:cNvPr id="53" name="Imagen 5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7310896" y="1309940"/>
            <a:ext cx="76092" cy="76092"/>
          </a:xfrm>
          <a:prstGeom prst="rect">
            <a:avLst/>
          </a:prstGeom>
        </p:spPr>
      </p:pic>
      <p:pic>
        <p:nvPicPr>
          <p:cNvPr id="51" name="Imagen 50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378423" y="2749601"/>
            <a:ext cx="563842" cy="563842"/>
          </a:xfrm>
          <a:prstGeom prst="rect">
            <a:avLst/>
          </a:prstGeom>
        </p:spPr>
      </p:pic>
      <p:pic>
        <p:nvPicPr>
          <p:cNvPr id="56" name="Imagen 55"/>
          <p:cNvPicPr>
            <a:picLocks noChangeAspect="1"/>
          </p:cNvPicPr>
          <p:nvPr/>
        </p:nvPicPr>
        <p:blipFill>
          <a:blip r:embed="rId7">
            <a:alphaModFix amt="39000"/>
          </a:blip>
          <a:stretch>
            <a:fillRect/>
          </a:stretch>
        </p:blipFill>
        <p:spPr>
          <a:xfrm>
            <a:off x="7791007" y="1314368"/>
            <a:ext cx="646640" cy="646640"/>
          </a:xfrm>
          <a:prstGeom prst="rect">
            <a:avLst/>
          </a:prstGeom>
        </p:spPr>
      </p:pic>
      <p:pic>
        <p:nvPicPr>
          <p:cNvPr id="58" name="Imagen 57"/>
          <p:cNvPicPr>
            <a:picLocks noChangeAspect="1"/>
          </p:cNvPicPr>
          <p:nvPr/>
        </p:nvPicPr>
        <p:blipFill>
          <a:blip r:embed="rId8">
            <a:alphaModFix amt="40000"/>
          </a:blip>
          <a:stretch>
            <a:fillRect/>
          </a:stretch>
        </p:blipFill>
        <p:spPr>
          <a:xfrm>
            <a:off x="4572000" y="1258457"/>
            <a:ext cx="643876" cy="643876"/>
          </a:xfrm>
          <a:prstGeom prst="rect">
            <a:avLst/>
          </a:prstGeom>
        </p:spPr>
      </p:pic>
      <p:pic>
        <p:nvPicPr>
          <p:cNvPr id="59" name="Imagen 58"/>
          <p:cNvPicPr>
            <a:picLocks noChangeAspect="1"/>
          </p:cNvPicPr>
          <p:nvPr/>
        </p:nvPicPr>
        <p:blipFill>
          <a:blip r:embed="rId9">
            <a:alphaModFix amt="40000"/>
          </a:blip>
          <a:stretch>
            <a:fillRect/>
          </a:stretch>
        </p:blipFill>
        <p:spPr>
          <a:xfrm>
            <a:off x="6304593" y="567170"/>
            <a:ext cx="691289" cy="691289"/>
          </a:xfrm>
          <a:prstGeom prst="rect">
            <a:avLst/>
          </a:prstGeom>
        </p:spPr>
      </p:pic>
      <p:pic>
        <p:nvPicPr>
          <p:cNvPr id="60" name="Imagen 59"/>
          <p:cNvPicPr>
            <a:picLocks noChangeAspect="1"/>
          </p:cNvPicPr>
          <p:nvPr/>
        </p:nvPicPr>
        <p:blipFill>
          <a:blip r:embed="rId10">
            <a:alphaModFix amt="40000"/>
          </a:blip>
          <a:stretch>
            <a:fillRect/>
          </a:stretch>
        </p:blipFill>
        <p:spPr>
          <a:xfrm>
            <a:off x="7836939" y="2769176"/>
            <a:ext cx="593087" cy="593087"/>
          </a:xfrm>
          <a:prstGeom prst="rect">
            <a:avLst/>
          </a:prstGeom>
        </p:spPr>
      </p:pic>
      <p:sp>
        <p:nvSpPr>
          <p:cNvPr id="29" name="Rectángulo 28"/>
          <p:cNvSpPr/>
          <p:nvPr/>
        </p:nvSpPr>
        <p:spPr>
          <a:xfrm>
            <a:off x="491439" y="3072231"/>
            <a:ext cx="3173009" cy="24170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77800" indent="-177800">
              <a:lnSpc>
                <a:spcPct val="120000"/>
              </a:lnSpc>
              <a:buClr>
                <a:srgbClr val="2670D5"/>
              </a:buClr>
              <a:buSzPct val="100000"/>
              <a:buFont typeface="Arial"/>
              <a:buChar char="•"/>
            </a:pPr>
            <a:r>
              <a:rPr lang="es-MX" sz="1100" dirty="0">
                <a:latin typeface="Graphik-Medium" panose="020B0503030202060203" pitchFamily="34" charset="77"/>
              </a:rPr>
              <a:t>Aspectos clave de la Iniciación de Proyectos</a:t>
            </a:r>
          </a:p>
          <a:p>
            <a:pPr marL="177800" indent="-177800">
              <a:lnSpc>
                <a:spcPct val="120000"/>
              </a:lnSpc>
              <a:buClr>
                <a:srgbClr val="2670D5"/>
              </a:buClr>
              <a:buSzPct val="100000"/>
              <a:buFont typeface="Arial"/>
              <a:buChar char="•"/>
            </a:pPr>
            <a:r>
              <a:rPr lang="es-MX" sz="1100" dirty="0">
                <a:latin typeface="Graphik-Medium" panose="020B0503030202060203" pitchFamily="34" charset="77"/>
              </a:rPr>
              <a:t>Definición y Tipos de Interesados</a:t>
            </a:r>
          </a:p>
          <a:p>
            <a:pPr marL="177800" indent="-177800">
              <a:lnSpc>
                <a:spcPct val="120000"/>
              </a:lnSpc>
              <a:buClr>
                <a:srgbClr val="2670D5"/>
              </a:buClr>
              <a:buSzPct val="100000"/>
              <a:buFont typeface="Arial"/>
              <a:buChar char="•"/>
            </a:pPr>
            <a:r>
              <a:rPr lang="es-MX" sz="1100" dirty="0">
                <a:latin typeface="Graphik-Medium" panose="020B0503030202060203" pitchFamily="34" charset="77"/>
              </a:rPr>
              <a:t>Involucramiento de los Interesados</a:t>
            </a:r>
          </a:p>
          <a:p>
            <a:pPr marL="177800" indent="-177800">
              <a:lnSpc>
                <a:spcPct val="120000"/>
              </a:lnSpc>
              <a:buClr>
                <a:srgbClr val="2670D5"/>
              </a:buClr>
              <a:buSzPct val="100000"/>
              <a:buFont typeface="Arial"/>
              <a:buChar char="•"/>
            </a:pPr>
            <a:r>
              <a:rPr lang="es-MX" sz="1100" dirty="0">
                <a:latin typeface="Graphik-Medium" panose="020B0503030202060203" pitchFamily="34" charset="77"/>
              </a:rPr>
              <a:t>Dirección y liderazgo del equipo</a:t>
            </a:r>
          </a:p>
          <a:p>
            <a:pPr marL="177800" indent="-177800">
              <a:lnSpc>
                <a:spcPct val="120000"/>
              </a:lnSpc>
              <a:buClr>
                <a:srgbClr val="2670D5"/>
              </a:buClr>
              <a:buSzPct val="100000"/>
              <a:buFont typeface="Arial"/>
              <a:buChar char="•"/>
            </a:pPr>
            <a:r>
              <a:rPr lang="es-MX" sz="1100" dirty="0">
                <a:latin typeface="Graphik-Medium" panose="020B0503030202060203" pitchFamily="34" charset="77"/>
              </a:rPr>
              <a:t>Cultura del Equipo</a:t>
            </a:r>
          </a:p>
          <a:p>
            <a:pPr marL="177800" indent="-177800">
              <a:lnSpc>
                <a:spcPct val="120000"/>
              </a:lnSpc>
              <a:buClr>
                <a:srgbClr val="2670D5"/>
              </a:buClr>
              <a:buSzPct val="100000"/>
              <a:buFont typeface="Arial"/>
              <a:buChar char="•"/>
            </a:pPr>
            <a:r>
              <a:rPr lang="es-MX" sz="1100" dirty="0">
                <a:latin typeface="Graphik-Medium" panose="020B0503030202060203" pitchFamily="34" charset="77"/>
              </a:rPr>
              <a:t>Ciclo de Vida del Proyecto y Ciclo de Vida del Producto</a:t>
            </a:r>
          </a:p>
          <a:p>
            <a:pPr marL="177800" indent="-177800">
              <a:lnSpc>
                <a:spcPct val="120000"/>
              </a:lnSpc>
              <a:buClr>
                <a:srgbClr val="2670D5"/>
              </a:buClr>
              <a:buSzPct val="100000"/>
              <a:buFont typeface="Arial"/>
              <a:buChar char="•"/>
            </a:pPr>
            <a:r>
              <a:rPr lang="es-MX" sz="1100" dirty="0">
                <a:latin typeface="Graphik-Medium" panose="020B0503030202060203" pitchFamily="34" charset="77"/>
              </a:rPr>
              <a:t>Equilibrio de las restricciones en competencia</a:t>
            </a:r>
          </a:p>
          <a:p>
            <a:pPr marL="177800" indent="-177800">
              <a:lnSpc>
                <a:spcPct val="120000"/>
              </a:lnSpc>
              <a:buClr>
                <a:srgbClr val="2670D5"/>
              </a:buClr>
              <a:buSzPct val="100000"/>
              <a:buFont typeface="Arial"/>
              <a:buChar char="•"/>
            </a:pPr>
            <a:r>
              <a:rPr lang="es-MX" sz="1100" dirty="0">
                <a:latin typeface="Graphik-Medium" panose="020B0503030202060203" pitchFamily="34" charset="77"/>
              </a:rPr>
              <a:t>Definición del Acta de Constitución</a:t>
            </a:r>
          </a:p>
          <a:p>
            <a:pPr marL="177800" indent="-177800">
              <a:lnSpc>
                <a:spcPct val="120000"/>
              </a:lnSpc>
              <a:buClr>
                <a:srgbClr val="2670D5"/>
              </a:buClr>
              <a:buSzPct val="100000"/>
              <a:buFont typeface="Arial"/>
              <a:buChar char="•"/>
            </a:pPr>
            <a:r>
              <a:rPr lang="es-MX" sz="1100" dirty="0">
                <a:latin typeface="Graphik-Medium" panose="020B0503030202060203" pitchFamily="34" charset="77"/>
              </a:rPr>
              <a:t>Elaboración del Registro de Interesados</a:t>
            </a:r>
            <a:endParaRPr lang="es-ES" sz="1100" dirty="0">
              <a:latin typeface="Graphik-Medium" panose="020B0503030202060203" pitchFamily="34" charset="77"/>
            </a:endParaRPr>
          </a:p>
          <a:p>
            <a:pPr marL="171450" marR="0" lvl="0" indent="-171450">
              <a:lnSpc>
                <a:spcPct val="120000"/>
              </a:lnSpc>
              <a:spcBef>
                <a:spcPts val="0"/>
              </a:spcBef>
              <a:buClr>
                <a:srgbClr val="2670D5"/>
              </a:buClr>
              <a:buSzPct val="100000"/>
              <a:buFont typeface="Arial" panose="020B0604020202020204" pitchFamily="34" charset="0"/>
              <a:buChar char="•"/>
            </a:pPr>
            <a:endParaRPr lang="es-PE" sz="1100" dirty="0">
              <a:latin typeface="Graphik-Medium" panose="020B0503030202060203" pitchFamily="34" charset="77"/>
              <a:sym typeface="Calibri"/>
            </a:endParaRPr>
          </a:p>
        </p:txBody>
      </p:sp>
      <p:pic>
        <p:nvPicPr>
          <p:cNvPr id="27" name="Imagen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1225" y="1896111"/>
            <a:ext cx="166865" cy="170453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5A8AB18B-0720-3FD8-A8DD-4DC790C17997}"/>
              </a:ext>
            </a:extLst>
          </p:cNvPr>
          <p:cNvSpPr/>
          <p:nvPr/>
        </p:nvSpPr>
        <p:spPr>
          <a:xfrm>
            <a:off x="503239" y="2177570"/>
            <a:ext cx="2969787" cy="7478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s-MX" dirty="0">
                <a:latin typeface="Graphik Regular" panose="020B0503030202060203" pitchFamily="34" charset="77"/>
              </a:rPr>
              <a:t>INICIACIÓN - </a:t>
            </a:r>
            <a:r>
              <a:rPr lang="es-MX" b="1" dirty="0">
                <a:latin typeface="Graphik Bold" panose="020B0503030202060203" pitchFamily="34" charset="77"/>
              </a:rPr>
              <a:t>ELABORACIÓN DEL ACTA DE CONSTITUCIÓN</a:t>
            </a:r>
            <a:endParaRPr lang="es-PE" b="1" dirty="0">
              <a:latin typeface="Graphik Bold" panose="020B0503030202060203" pitchFamily="34" charset="7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6290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BDDFE-C430-6024-661D-2244FFBC2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44F75A27-7612-4949-EF62-229C76230624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3E59C74A-38E0-54B9-2159-57A25D941D53}"/>
              </a:ext>
            </a:extLst>
          </p:cNvPr>
          <p:cNvSpPr txBox="1"/>
          <p:nvPr/>
        </p:nvSpPr>
        <p:spPr>
          <a:xfrm>
            <a:off x="1008064" y="3169974"/>
            <a:ext cx="6520497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  <a:t>DEFINICIÓN Y TIPOS </a:t>
            </a:r>
            <a:b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</a:br>
            <a: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DE INTERESADOS</a:t>
            </a:r>
            <a:endParaRPr lang="es-PE" sz="28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73387703-4D23-EE43-112C-2BC75DC23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5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542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6FFAD095-0343-5F9C-21F2-074AD34CA661}"/>
              </a:ext>
            </a:extLst>
          </p:cNvPr>
          <p:cNvSpPr txBox="1"/>
          <p:nvPr/>
        </p:nvSpPr>
        <p:spPr>
          <a:xfrm>
            <a:off x="507545" y="913197"/>
            <a:ext cx="3221774" cy="20774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MX" b="1" dirty="0">
                <a:latin typeface="Calibri" panose="020F0502020204030204" pitchFamily="34" charset="0"/>
                <a:cs typeface="Calibri" panose="020F0502020204030204" pitchFamily="34" charset="0"/>
              </a:rPr>
              <a:t>Definición de Interesados</a:t>
            </a:r>
            <a:endParaRPr lang="es-MX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Los interesados del proyecto, denominados en inglés </a:t>
            </a:r>
            <a:r>
              <a:rPr lang="es-MX" sz="1600" i="1" dirty="0">
                <a:latin typeface="Calibri" panose="020F0502020204030204" pitchFamily="34" charset="0"/>
                <a:cs typeface="Calibri" panose="020F0502020204030204" pitchFamily="34" charset="0"/>
              </a:rPr>
              <a:t>stakeholders</a:t>
            </a: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, son todas aquellas personas u organizaciones cuyos intereses puedan ser afectados positiva o negativamente como resultado de la ejecución o finalización del proyecto.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A9520355-4476-EF8C-B177-18FD9CBFFFA1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Y TIPOS DE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DF69DF9-86CD-E7E6-F184-7177764C1D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67174" y="912812"/>
            <a:ext cx="5076825" cy="432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174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de flecha 1">
            <a:extLst>
              <a:ext uri="{FF2B5EF4-FFF2-40B4-BE49-F238E27FC236}">
                <a16:creationId xmlns:a16="http://schemas.microsoft.com/office/drawing/2014/main" id="{42594ACA-CAF0-447E-A93D-160963F48C0F}"/>
              </a:ext>
            </a:extLst>
          </p:cNvPr>
          <p:cNvCxnSpPr>
            <a:cxnSpLocks/>
          </p:cNvCxnSpPr>
          <p:nvPr/>
        </p:nvCxnSpPr>
        <p:spPr>
          <a:xfrm>
            <a:off x="2380760" y="2558347"/>
            <a:ext cx="522713" cy="0"/>
          </a:xfrm>
          <a:prstGeom prst="straightConnector1">
            <a:avLst/>
          </a:prstGeom>
          <a:ln w="28575">
            <a:solidFill>
              <a:srgbClr val="00B1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56DF5083-4725-4408-BEC0-D1F833BE3D48}"/>
              </a:ext>
            </a:extLst>
          </p:cNvPr>
          <p:cNvCxnSpPr>
            <a:cxnSpLocks/>
          </p:cNvCxnSpPr>
          <p:nvPr/>
        </p:nvCxnSpPr>
        <p:spPr>
          <a:xfrm flipH="1">
            <a:off x="6139394" y="1948373"/>
            <a:ext cx="747737" cy="0"/>
          </a:xfrm>
          <a:prstGeom prst="straightConnector1">
            <a:avLst/>
          </a:prstGeom>
          <a:ln w="28575">
            <a:solidFill>
              <a:srgbClr val="00B1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FF32D465-F694-4473-AA5F-58531B041F19}"/>
              </a:ext>
            </a:extLst>
          </p:cNvPr>
          <p:cNvCxnSpPr>
            <a:cxnSpLocks/>
          </p:cNvCxnSpPr>
          <p:nvPr/>
        </p:nvCxnSpPr>
        <p:spPr>
          <a:xfrm flipH="1">
            <a:off x="6137005" y="2710953"/>
            <a:ext cx="747737" cy="0"/>
          </a:xfrm>
          <a:prstGeom prst="straightConnector1">
            <a:avLst/>
          </a:prstGeom>
          <a:ln w="28575">
            <a:solidFill>
              <a:srgbClr val="00B1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7">
            <a:extLst>
              <a:ext uri="{FF2B5EF4-FFF2-40B4-BE49-F238E27FC236}">
                <a16:creationId xmlns:a16="http://schemas.microsoft.com/office/drawing/2014/main" id="{5DA9816C-256E-47B8-9933-1C418DADF8B3}"/>
              </a:ext>
            </a:extLst>
          </p:cNvPr>
          <p:cNvSpPr/>
          <p:nvPr/>
        </p:nvSpPr>
        <p:spPr>
          <a:xfrm>
            <a:off x="1048872" y="2329698"/>
            <a:ext cx="1380772" cy="381255"/>
          </a:xfrm>
          <a:prstGeom prst="rect">
            <a:avLst/>
          </a:prstGeom>
          <a:solidFill>
            <a:srgbClr val="00B1C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_tradnl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Ciudadanos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88DED65-0273-47CF-A8E2-5241DFB2C6D0}"/>
              </a:ext>
            </a:extLst>
          </p:cNvPr>
          <p:cNvSpPr/>
          <p:nvPr/>
        </p:nvSpPr>
        <p:spPr>
          <a:xfrm>
            <a:off x="1048872" y="3156653"/>
            <a:ext cx="1380772" cy="404041"/>
          </a:xfrm>
          <a:prstGeom prst="rect">
            <a:avLst/>
          </a:prstGeom>
          <a:solidFill>
            <a:srgbClr val="00B1C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_tradnl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Comerciantes 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5A540716-F081-409D-8FEB-6E99CC4063DE}"/>
              </a:ext>
            </a:extLst>
          </p:cNvPr>
          <p:cNvSpPr/>
          <p:nvPr/>
        </p:nvSpPr>
        <p:spPr>
          <a:xfrm>
            <a:off x="6625091" y="1720735"/>
            <a:ext cx="1518667" cy="421381"/>
          </a:xfrm>
          <a:prstGeom prst="rect">
            <a:avLst/>
          </a:prstGeom>
          <a:solidFill>
            <a:srgbClr val="00B1C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s-ES_tradnl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Municipios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9082E56-753D-4DD5-B3E2-BCF5519FF29C}"/>
              </a:ext>
            </a:extLst>
          </p:cNvPr>
          <p:cNvSpPr/>
          <p:nvPr/>
        </p:nvSpPr>
        <p:spPr>
          <a:xfrm>
            <a:off x="6625091" y="2476072"/>
            <a:ext cx="1518667" cy="393523"/>
          </a:xfrm>
          <a:prstGeom prst="rect">
            <a:avLst/>
          </a:prstGeom>
          <a:solidFill>
            <a:srgbClr val="00B1C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_tradnl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Ministerios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B05F949-01AB-4D08-9BAF-0DC76514CD75}"/>
              </a:ext>
            </a:extLst>
          </p:cNvPr>
          <p:cNvSpPr/>
          <p:nvPr/>
        </p:nvSpPr>
        <p:spPr>
          <a:xfrm>
            <a:off x="3627779" y="4346689"/>
            <a:ext cx="1888441" cy="356007"/>
          </a:xfrm>
          <a:prstGeom prst="rect">
            <a:avLst/>
          </a:prstGeom>
          <a:solidFill>
            <a:srgbClr val="00B1C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_tradnl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Empresas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2F84027-6CFA-49F4-A8CC-2A13103580B5}"/>
              </a:ext>
            </a:extLst>
          </p:cNvPr>
          <p:cNvSpPr txBox="1"/>
          <p:nvPr/>
        </p:nvSpPr>
        <p:spPr>
          <a:xfrm>
            <a:off x="2118810" y="1103051"/>
            <a:ext cx="4906379" cy="2509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46577" rtlCol="0" anchor="t">
            <a:spAutoFit/>
          </a:bodyPr>
          <a:lstStyle/>
          <a:p>
            <a:pPr algn="ctr"/>
            <a:r>
              <a:rPr lang="es-PE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ea typeface="Calibri"/>
                <a:cs typeface="Calibri"/>
              </a:rPr>
              <a:t>PROYECTO TELEFÉRICO DE LA ZONA NORTE DE LIMA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240397A3-5126-4C4C-8091-0D8EFF895929}"/>
              </a:ext>
            </a:extLst>
          </p:cNvPr>
          <p:cNvCxnSpPr>
            <a:cxnSpLocks/>
          </p:cNvCxnSpPr>
          <p:nvPr/>
        </p:nvCxnSpPr>
        <p:spPr>
          <a:xfrm>
            <a:off x="2380760" y="3402052"/>
            <a:ext cx="522713" cy="0"/>
          </a:xfrm>
          <a:prstGeom prst="straightConnector1">
            <a:avLst/>
          </a:prstGeom>
          <a:ln w="28575">
            <a:solidFill>
              <a:srgbClr val="00B1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97FDA382-FA4C-414B-A99C-04090D951C60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4572000" y="4077226"/>
            <a:ext cx="0" cy="269463"/>
          </a:xfrm>
          <a:prstGeom prst="straightConnector1">
            <a:avLst/>
          </a:prstGeom>
          <a:ln w="28575">
            <a:solidFill>
              <a:srgbClr val="00B1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25FFBF21-B840-4A65-9D9F-59A7B18BB3DB}"/>
              </a:ext>
            </a:extLst>
          </p:cNvPr>
          <p:cNvCxnSpPr>
            <a:cxnSpLocks/>
          </p:cNvCxnSpPr>
          <p:nvPr/>
        </p:nvCxnSpPr>
        <p:spPr>
          <a:xfrm flipH="1">
            <a:off x="6137004" y="3554391"/>
            <a:ext cx="747737" cy="0"/>
          </a:xfrm>
          <a:prstGeom prst="straightConnector1">
            <a:avLst/>
          </a:prstGeom>
          <a:ln w="28575">
            <a:solidFill>
              <a:srgbClr val="00B1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ángulo 17">
            <a:extLst>
              <a:ext uri="{FF2B5EF4-FFF2-40B4-BE49-F238E27FC236}">
                <a16:creationId xmlns:a16="http://schemas.microsoft.com/office/drawing/2014/main" id="{3E825318-D0AE-4BE1-A6E8-C7D885D1A482}"/>
              </a:ext>
            </a:extLst>
          </p:cNvPr>
          <p:cNvSpPr/>
          <p:nvPr/>
        </p:nvSpPr>
        <p:spPr>
          <a:xfrm>
            <a:off x="6622702" y="3279791"/>
            <a:ext cx="1518667" cy="393523"/>
          </a:xfrm>
          <a:prstGeom prst="rect">
            <a:avLst/>
          </a:prstGeom>
          <a:solidFill>
            <a:srgbClr val="00B1C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_tradnl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Transportistas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B907D599-6171-7A62-9C83-DAF19BF2FAD6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Y TIPOS DE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E534D93E-4958-393A-E6CE-F02B96079DF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03473" y="1504615"/>
            <a:ext cx="3245399" cy="257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404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1B12B7B-5838-44D5-A4E1-D753730FE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853" y="2857501"/>
            <a:ext cx="3198294" cy="2262739"/>
          </a:xfrm>
          <a:prstGeom prst="rect">
            <a:avLst/>
          </a:prstGeom>
          <a:ln>
            <a:noFill/>
          </a:ln>
          <a:effectLst/>
        </p:spPr>
      </p:pic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C4A08875-6736-4231-8B5F-1959DEE2044B}"/>
              </a:ext>
            </a:extLst>
          </p:cNvPr>
          <p:cNvCxnSpPr>
            <a:cxnSpLocks/>
          </p:cNvCxnSpPr>
          <p:nvPr/>
        </p:nvCxnSpPr>
        <p:spPr>
          <a:xfrm flipH="1">
            <a:off x="6237718" y="2031449"/>
            <a:ext cx="1113341" cy="7512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Diagrama de flujo: proceso alternativo 19">
            <a:extLst>
              <a:ext uri="{FF2B5EF4-FFF2-40B4-BE49-F238E27FC236}">
                <a16:creationId xmlns:a16="http://schemas.microsoft.com/office/drawing/2014/main" id="{6ECB83E7-F895-48C5-A649-0BF0CDAE0665}"/>
              </a:ext>
            </a:extLst>
          </p:cNvPr>
          <p:cNvSpPr/>
          <p:nvPr/>
        </p:nvSpPr>
        <p:spPr>
          <a:xfrm>
            <a:off x="899678" y="2857500"/>
            <a:ext cx="1430683" cy="562185"/>
          </a:xfrm>
          <a:prstGeom prst="flowChartAlternateProcess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1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Proveedores</a:t>
            </a:r>
          </a:p>
        </p:txBody>
      </p: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D79536E8-843D-4C53-A0C8-64C2266E2CC7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2330361" y="3138593"/>
            <a:ext cx="642492" cy="2709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iagrama de flujo: proceso alternativo 21">
            <a:extLst>
              <a:ext uri="{FF2B5EF4-FFF2-40B4-BE49-F238E27FC236}">
                <a16:creationId xmlns:a16="http://schemas.microsoft.com/office/drawing/2014/main" id="{75972A32-C3FE-44D1-A9E2-4BA24CC39609}"/>
              </a:ext>
            </a:extLst>
          </p:cNvPr>
          <p:cNvSpPr/>
          <p:nvPr/>
        </p:nvSpPr>
        <p:spPr>
          <a:xfrm>
            <a:off x="6813640" y="2868553"/>
            <a:ext cx="1397373" cy="649020"/>
          </a:xfrm>
          <a:prstGeom prst="flowChartAlternateProcess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1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Estado</a:t>
            </a:r>
          </a:p>
          <a:p>
            <a:pPr algn="ctr"/>
            <a:r>
              <a:rPr lang="es-PE" sz="1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(MEM)</a:t>
            </a:r>
          </a:p>
        </p:txBody>
      </p: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1F411FA1-42B9-4513-93AF-95928E3F9A6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6171148" y="3193063"/>
            <a:ext cx="642493" cy="2266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Diagrama de flujo: proceso alternativo 23">
            <a:extLst>
              <a:ext uri="{FF2B5EF4-FFF2-40B4-BE49-F238E27FC236}">
                <a16:creationId xmlns:a16="http://schemas.microsoft.com/office/drawing/2014/main" id="{8FAD953D-2E01-4F70-B2D7-133AD386F343}"/>
              </a:ext>
            </a:extLst>
          </p:cNvPr>
          <p:cNvSpPr/>
          <p:nvPr/>
        </p:nvSpPr>
        <p:spPr>
          <a:xfrm>
            <a:off x="899679" y="4117640"/>
            <a:ext cx="1430682" cy="562185"/>
          </a:xfrm>
          <a:prstGeom prst="flowChartAlternateProcess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1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Comunidades</a:t>
            </a:r>
          </a:p>
          <a:p>
            <a:pPr algn="ctr"/>
            <a:r>
              <a:rPr lang="es-PE" sz="1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Aledañas</a:t>
            </a:r>
          </a:p>
        </p:txBody>
      </p: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2B597B33-D066-4C58-9EEF-D6333517B116}"/>
              </a:ext>
            </a:extLst>
          </p:cNvPr>
          <p:cNvCxnSpPr>
            <a:cxnSpLocks/>
            <a:stCxn id="24" idx="3"/>
            <a:endCxn id="3" idx="1"/>
          </p:cNvCxnSpPr>
          <p:nvPr/>
        </p:nvCxnSpPr>
        <p:spPr>
          <a:xfrm flipV="1">
            <a:off x="2330361" y="3988871"/>
            <a:ext cx="642492" cy="4098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iagrama de flujo: proceso alternativo 25">
            <a:extLst>
              <a:ext uri="{FF2B5EF4-FFF2-40B4-BE49-F238E27FC236}">
                <a16:creationId xmlns:a16="http://schemas.microsoft.com/office/drawing/2014/main" id="{597D01ED-FC72-46F6-9A5F-8E4A4AA7C4F8}"/>
              </a:ext>
            </a:extLst>
          </p:cNvPr>
          <p:cNvSpPr/>
          <p:nvPr/>
        </p:nvSpPr>
        <p:spPr>
          <a:xfrm>
            <a:off x="6792247" y="4193801"/>
            <a:ext cx="1440160" cy="562185"/>
          </a:xfrm>
          <a:prstGeom prst="flowChartAlternateProcess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1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ONG</a:t>
            </a:r>
          </a:p>
        </p:txBody>
      </p: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7BC68DDA-4BFB-4D52-9FA5-5494F37C1721}"/>
              </a:ext>
            </a:extLst>
          </p:cNvPr>
          <p:cNvCxnSpPr>
            <a:cxnSpLocks/>
            <a:stCxn id="26" idx="1"/>
            <a:endCxn id="3" idx="3"/>
          </p:cNvCxnSpPr>
          <p:nvPr/>
        </p:nvCxnSpPr>
        <p:spPr>
          <a:xfrm flipH="1" flipV="1">
            <a:off x="6171147" y="3988871"/>
            <a:ext cx="621100" cy="4860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Diagrama de flujo: proceso alternativo 28">
            <a:extLst>
              <a:ext uri="{FF2B5EF4-FFF2-40B4-BE49-F238E27FC236}">
                <a16:creationId xmlns:a16="http://schemas.microsoft.com/office/drawing/2014/main" id="{A0F1F9E8-57A4-4434-B2FA-F7E0A3A7F5F0}"/>
              </a:ext>
            </a:extLst>
          </p:cNvPr>
          <p:cNvSpPr/>
          <p:nvPr/>
        </p:nvSpPr>
        <p:spPr>
          <a:xfrm>
            <a:off x="3625242" y="1505073"/>
            <a:ext cx="1860207" cy="562185"/>
          </a:xfrm>
          <a:prstGeom prst="flowChartAlternateProcess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6200" tIns="38100" rIns="76200" bIns="3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PE" sz="1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Área Cliente</a:t>
            </a:r>
          </a:p>
        </p:txBody>
      </p: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02B8AB22-3E88-4287-9F51-A336F7574249}"/>
              </a:ext>
            </a:extLst>
          </p:cNvPr>
          <p:cNvCxnSpPr>
            <a:cxnSpLocks/>
            <a:stCxn id="29" idx="2"/>
            <a:endCxn id="3" idx="0"/>
          </p:cNvCxnSpPr>
          <p:nvPr/>
        </p:nvCxnSpPr>
        <p:spPr>
          <a:xfrm>
            <a:off x="4555346" y="2067258"/>
            <a:ext cx="16654" cy="7902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B5B540B5-87D3-41BF-8E72-43D5C7B4B583}"/>
              </a:ext>
            </a:extLst>
          </p:cNvPr>
          <p:cNvCxnSpPr>
            <a:cxnSpLocks/>
          </p:cNvCxnSpPr>
          <p:nvPr/>
        </p:nvCxnSpPr>
        <p:spPr>
          <a:xfrm>
            <a:off x="2226989" y="2022091"/>
            <a:ext cx="882468" cy="841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adroTexto 31">
            <a:extLst>
              <a:ext uri="{FF2B5EF4-FFF2-40B4-BE49-F238E27FC236}">
                <a16:creationId xmlns:a16="http://schemas.microsoft.com/office/drawing/2014/main" id="{F6695380-41FE-461F-BA74-3BB662FE238F}"/>
              </a:ext>
            </a:extLst>
          </p:cNvPr>
          <p:cNvSpPr txBox="1"/>
          <p:nvPr/>
        </p:nvSpPr>
        <p:spPr>
          <a:xfrm>
            <a:off x="2641961" y="924071"/>
            <a:ext cx="383973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PE" sz="2000" b="1" dirty="0">
                <a:latin typeface="Calibri" panose="020F0502020204030204" pitchFamily="34" charset="0"/>
                <a:cs typeface="Calibri" panose="020F0502020204030204" pitchFamily="34" charset="0"/>
              </a:rPr>
              <a:t>Proyecto Minero Las Bambas</a:t>
            </a: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C9599FA8-A9B0-0B59-33F6-04264229093A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Y TIPOS DE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sp>
        <p:nvSpPr>
          <p:cNvPr id="4" name="Diagrama de flujo: proceso alternativo 3">
            <a:extLst>
              <a:ext uri="{FF2B5EF4-FFF2-40B4-BE49-F238E27FC236}">
                <a16:creationId xmlns:a16="http://schemas.microsoft.com/office/drawing/2014/main" id="{7CE572E0-DC48-408E-9F9C-7D3EB15A9ADC}"/>
              </a:ext>
            </a:extLst>
          </p:cNvPr>
          <p:cNvSpPr/>
          <p:nvPr/>
        </p:nvSpPr>
        <p:spPr>
          <a:xfrm>
            <a:off x="6350806" y="1588576"/>
            <a:ext cx="1860207" cy="562185"/>
          </a:xfrm>
          <a:prstGeom prst="flowChartAlternateProcess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6200" tIns="38100" rIns="76200" bIns="3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PE" sz="1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Patrocinador</a:t>
            </a:r>
          </a:p>
        </p:txBody>
      </p:sp>
      <p:sp>
        <p:nvSpPr>
          <p:cNvPr id="28" name="Diagrama de flujo: proceso alternativo 27">
            <a:extLst>
              <a:ext uri="{FF2B5EF4-FFF2-40B4-BE49-F238E27FC236}">
                <a16:creationId xmlns:a16="http://schemas.microsoft.com/office/drawing/2014/main" id="{519B9DE8-04CE-4D2C-A00B-F10367C9D7EC}"/>
              </a:ext>
            </a:extLst>
          </p:cNvPr>
          <p:cNvSpPr/>
          <p:nvPr/>
        </p:nvSpPr>
        <p:spPr>
          <a:xfrm>
            <a:off x="899678" y="1557405"/>
            <a:ext cx="1860207" cy="562185"/>
          </a:xfrm>
          <a:prstGeom prst="flowChartAlternateProcess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6200" tIns="38100" rIns="76200" bIns="3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PE" sz="1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Equipo de Proyecto</a:t>
            </a:r>
          </a:p>
        </p:txBody>
      </p:sp>
    </p:spTree>
    <p:extLst>
      <p:ext uri="{BB962C8B-B14F-4D97-AF65-F5344CB8AC3E}">
        <p14:creationId xmlns:p14="http://schemas.microsoft.com/office/powerpoint/2010/main" val="3954617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64D9EF4-0C24-958C-99CF-69501791B8A0}"/>
              </a:ext>
            </a:extLst>
          </p:cNvPr>
          <p:cNvSpPr txBox="1"/>
          <p:nvPr/>
        </p:nvSpPr>
        <p:spPr>
          <a:xfrm>
            <a:off x="504965" y="917837"/>
            <a:ext cx="3887648" cy="20467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46577" rtlCol="0" anchor="t">
            <a:spAutoFit/>
          </a:bodyPr>
          <a:lstStyle/>
          <a:p>
            <a:r>
              <a:rPr lang="es-ES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INTERESADOS CON INFLUENCIA</a:t>
            </a:r>
          </a:p>
          <a:p>
            <a:pPr>
              <a:spcAft>
                <a:spcPts val="600"/>
              </a:spcAft>
            </a:pPr>
            <a:r>
              <a:rPr lang="es-ES" sz="1600" b="1" dirty="0">
                <a:solidFill>
                  <a:srgbClr val="715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POSITIVA</a:t>
            </a:r>
            <a:r>
              <a:rPr lang="es-ES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 EL PROYECTO</a:t>
            </a:r>
            <a:endParaRPr lang="es-ES" sz="1600" dirty="0">
              <a:latin typeface="Calibri" panose="020F0502020204030204" pitchFamily="34" charset="0"/>
              <a:ea typeface="Calibri"/>
              <a:cs typeface="Calibri" panose="020F0502020204030204" pitchFamily="34" charset="0"/>
            </a:endParaRPr>
          </a:p>
          <a:p>
            <a:pPr marL="173038" indent="-173038"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Son aquellos que </a:t>
            </a:r>
            <a:r>
              <a:rPr lang="es-ES" sz="1600" b="1" dirty="0">
                <a:solidFill>
                  <a:srgbClr val="8058A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“ven beneficios” </a:t>
            </a:r>
            <a:r>
              <a:rPr lang="es-ES" sz="1600" dirty="0"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cuando el proyecto cumple sus objetivos de forma exitosa.</a:t>
            </a:r>
          </a:p>
          <a:p>
            <a:pPr marL="173038" indent="-173038"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Si tienen poder e influencia en la organización, pueden ser </a:t>
            </a:r>
            <a:r>
              <a:rPr lang="es-ES" sz="1600" b="1" dirty="0">
                <a:solidFill>
                  <a:srgbClr val="8058A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“aliados” </a:t>
            </a:r>
            <a:r>
              <a:rPr lang="es-ES" sz="1600" dirty="0"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del proyecto. 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A46AB5D-2F3F-8EB7-6931-CD647265E722}"/>
              </a:ext>
            </a:extLst>
          </p:cNvPr>
          <p:cNvSpPr txBox="1"/>
          <p:nvPr/>
        </p:nvSpPr>
        <p:spPr>
          <a:xfrm>
            <a:off x="503238" y="3187274"/>
            <a:ext cx="3885318" cy="20467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46577" rtlCol="0" anchor="t">
            <a:spAutoFit/>
          </a:bodyPr>
          <a:lstStyle/>
          <a:p>
            <a:r>
              <a:rPr lang="es-ES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INTERESADOS CON INFLUENCIA</a:t>
            </a:r>
          </a:p>
          <a:p>
            <a:pPr>
              <a:spcAft>
                <a:spcPts val="600"/>
              </a:spcAft>
            </a:pPr>
            <a:r>
              <a:rPr lang="es-ES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NEGATIVA</a:t>
            </a:r>
            <a:r>
              <a:rPr lang="es-ES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 EL PROYECTO</a:t>
            </a:r>
          </a:p>
          <a:p>
            <a:pPr marL="173038" indent="-173038"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Son aquellos que </a:t>
            </a:r>
            <a:r>
              <a:rPr lang="es-ES" sz="1600" b="1" dirty="0">
                <a:solidFill>
                  <a:srgbClr val="EE463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“ven perjuicios” </a:t>
            </a:r>
            <a:r>
              <a:rPr lang="es-ES" sz="1600" dirty="0"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cuando el proyecto cumple sus objetivos de forma exitosa.</a:t>
            </a:r>
          </a:p>
          <a:p>
            <a:pPr marL="173038" indent="-173038"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Si son ignorados por el gerente de proyecto, </a:t>
            </a:r>
            <a:r>
              <a:rPr lang="es-ES" sz="1600" b="1" dirty="0">
                <a:solidFill>
                  <a:srgbClr val="EE463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pueden poner en riesgo </a:t>
            </a:r>
            <a:r>
              <a:rPr lang="es-ES" sz="1600" dirty="0">
                <a:latin typeface="Calibri" panose="020F0502020204030204" pitchFamily="34" charset="0"/>
                <a:ea typeface="Calibri"/>
                <a:cs typeface="Calibri" panose="020F0502020204030204" pitchFamily="34" charset="0"/>
              </a:rPr>
              <a:t>la conclusión exitosa del proyecto.</a:t>
            </a:r>
          </a:p>
        </p:txBody>
      </p:sp>
      <p:pic>
        <p:nvPicPr>
          <p:cNvPr id="10" name="Imagen 9" descr="Una captura de pantalla de un celular con texto e imágenes de una persona&#10;&#10;Descripción generada automáticamente con confianza media">
            <a:extLst>
              <a:ext uri="{FF2B5EF4-FFF2-40B4-BE49-F238E27FC236}">
                <a16:creationId xmlns:a16="http://schemas.microsoft.com/office/drawing/2014/main" id="{F1317EE0-5846-D78F-A3C7-007B50D3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0" y="1466271"/>
            <a:ext cx="4388555" cy="3290694"/>
          </a:xfrm>
          <a:prstGeom prst="rect">
            <a:avLst/>
          </a:prstGeom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B822498A-5F99-891E-6317-941E1E08DE7F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Y TIPOS DE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7057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DACAC96-70C5-0642-95B5-38381EC82ADC}"/>
              </a:ext>
            </a:extLst>
          </p:cNvPr>
          <p:cNvSpPr txBox="1"/>
          <p:nvPr/>
        </p:nvSpPr>
        <p:spPr>
          <a:xfrm>
            <a:off x="503238" y="1587026"/>
            <a:ext cx="3889375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600" b="1" dirty="0">
                <a:latin typeface="Calibri" panose="020F0502020204030204" pitchFamily="34" charset="0"/>
                <a:cs typeface="Calibri" panose="020F0502020204030204" pitchFamily="34" charset="0"/>
              </a:rPr>
              <a:t>Diferentes “Posturas” que los interesados pueden asumir dentro de un Proyecto.</a:t>
            </a:r>
          </a:p>
          <a:p>
            <a:endParaRPr lang="es-MX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073150" lvl="1" indent="-203200">
              <a:buFont typeface="Arial" panose="020B0604020202020204" pitchFamily="34" charset="0"/>
              <a:buChar char="•"/>
            </a:pP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Desconocedor</a:t>
            </a:r>
          </a:p>
          <a:p>
            <a:pPr marL="1073150" lvl="1" indent="-203200">
              <a:buFont typeface="Arial" panose="020B0604020202020204" pitchFamily="34" charset="0"/>
              <a:buChar char="•"/>
            </a:pP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Reticente</a:t>
            </a:r>
          </a:p>
          <a:p>
            <a:pPr marL="1073150" lvl="1" indent="-203200">
              <a:buFont typeface="Arial" panose="020B0604020202020204" pitchFamily="34" charset="0"/>
              <a:buChar char="•"/>
            </a:pP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Neutral</a:t>
            </a:r>
          </a:p>
          <a:p>
            <a:pPr marL="1073150" lvl="1" indent="-203200">
              <a:buFont typeface="Arial" panose="020B0604020202020204" pitchFamily="34" charset="0"/>
              <a:buChar char="•"/>
            </a:pP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Partidario</a:t>
            </a:r>
          </a:p>
          <a:p>
            <a:pPr marL="1073150" lvl="1" indent="-203200">
              <a:buFont typeface="Arial" panose="020B0604020202020204" pitchFamily="34" charset="0"/>
              <a:buChar char="•"/>
            </a:pP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Líder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C180A9E1-203C-625B-A497-8C320E285E45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Y TIPOS DE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sp>
        <p:nvSpPr>
          <p:cNvPr id="6" name="Flecha izquierda y derecha 5">
            <a:extLst>
              <a:ext uri="{FF2B5EF4-FFF2-40B4-BE49-F238E27FC236}">
                <a16:creationId xmlns:a16="http://schemas.microsoft.com/office/drawing/2014/main" id="{825796A5-AB1D-6552-4096-654DE4CC390F}"/>
              </a:ext>
            </a:extLst>
          </p:cNvPr>
          <p:cNvSpPr/>
          <p:nvPr/>
        </p:nvSpPr>
        <p:spPr>
          <a:xfrm rot="16200000">
            <a:off x="484094" y="2797175"/>
            <a:ext cx="1189691" cy="275665"/>
          </a:xfrm>
          <a:prstGeom prst="leftRightArrow">
            <a:avLst/>
          </a:prstGeom>
          <a:solidFill>
            <a:srgbClr val="00B1C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F403A92-185F-E8CA-CC44-F63659CEE2CC}"/>
              </a:ext>
            </a:extLst>
          </p:cNvPr>
          <p:cNvSpPr/>
          <p:nvPr/>
        </p:nvSpPr>
        <p:spPr>
          <a:xfrm>
            <a:off x="614307" y="2384646"/>
            <a:ext cx="215361" cy="74141"/>
          </a:xfrm>
          <a:prstGeom prst="rect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Cruz 7">
            <a:extLst>
              <a:ext uri="{FF2B5EF4-FFF2-40B4-BE49-F238E27FC236}">
                <a16:creationId xmlns:a16="http://schemas.microsoft.com/office/drawing/2014/main" id="{699B7BDA-6B50-2732-D6BF-95CAD2B9FB9A}"/>
              </a:ext>
            </a:extLst>
          </p:cNvPr>
          <p:cNvSpPr/>
          <p:nvPr/>
        </p:nvSpPr>
        <p:spPr>
          <a:xfrm>
            <a:off x="603831" y="3256406"/>
            <a:ext cx="225837" cy="235419"/>
          </a:xfrm>
          <a:prstGeom prst="plus">
            <a:avLst>
              <a:gd name="adj" fmla="val 37509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F1375BFC-C98F-34D5-4DCE-B741489AF1B4}"/>
              </a:ext>
            </a:extLst>
          </p:cNvPr>
          <p:cNvSpPr/>
          <p:nvPr/>
        </p:nvSpPr>
        <p:spPr>
          <a:xfrm>
            <a:off x="4730750" y="1585166"/>
            <a:ext cx="3944938" cy="2090363"/>
          </a:xfrm>
          <a:prstGeom prst="roundRect">
            <a:avLst>
              <a:gd name="adj" fmla="val 6374"/>
            </a:avLst>
          </a:prstGeom>
          <a:solidFill>
            <a:srgbClr val="D1EF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trabajo del Gerente de Proyecto es identificar el tipo de interés o postura que asumen los interesados en el proyecto. 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Particularmente deberá tomar mayor atención de aquellos que tendrán una mayor influencia a lo largo del proyecto.</a:t>
            </a:r>
            <a:endParaRPr lang="es-PE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759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47;p16">
            <a:extLst>
              <a:ext uri="{FF2B5EF4-FFF2-40B4-BE49-F238E27FC236}">
                <a16:creationId xmlns:a16="http://schemas.microsoft.com/office/drawing/2014/main" id="{3EB5B8BA-C716-EF37-E28E-2C4438B7C8BE}"/>
              </a:ext>
            </a:extLst>
          </p:cNvPr>
          <p:cNvSpPr txBox="1"/>
          <p:nvPr/>
        </p:nvSpPr>
        <p:spPr>
          <a:xfrm>
            <a:off x="511190" y="920764"/>
            <a:ext cx="3881423" cy="401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s-MX" sz="16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TIPOS DE INTERESADOS</a:t>
            </a:r>
            <a:endParaRPr sz="1600" b="1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185738" marR="0" lvl="0" indent="-179388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6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 continuación, describiremos las características de </a:t>
            </a:r>
            <a:r>
              <a:rPr lang="es-MX" sz="16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seis tipos de interesados que se encuentran </a:t>
            </a:r>
            <a:r>
              <a:rPr lang="es-MX" sz="16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en casi todos los proyectos.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9370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sz="1600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363538" marR="0" lvl="1" indent="-182563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600" i="0" u="none" strike="noStrike" cap="none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Patrocinador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3538" marR="0" lvl="1" indent="-182563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600" i="0" u="none" strike="noStrike" cap="none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Cliente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3538" marR="0" lvl="1" indent="-182563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600" i="0" u="none" strike="noStrike" cap="none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Usuarios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3538" marR="0" lvl="1" indent="-182563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600" i="0" u="none" strike="noStrike" cap="none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Director del Proyecto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3538" marR="0" lvl="1" indent="-182563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600" i="0" u="none" strike="noStrike" cap="none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Equipo de Proyecto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3538" marR="0" lvl="1" indent="-182563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600" i="0" u="none" strike="noStrike" cap="none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Gerentes Funcionales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9370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sz="1600" b="0" i="0" u="none" strike="noStrike" cap="none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185738" marR="0" lvl="0" indent="-179388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6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Saber reconocerlos es fundamental para iniciar una adecuada gestión de sus intereses y expectativas.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D082C8E-FFEA-FD2C-25A6-72705E782B74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Y TIPOS DE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2D9DC69-FFD2-686B-F869-67CFAC9E37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30751" y="0"/>
            <a:ext cx="44132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224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4D317C5C-3410-F8F1-F96C-92368C686A20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Y TIPOS DE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B86EB621-E66D-233D-7583-3C553A15B8B7}"/>
              </a:ext>
            </a:extLst>
          </p:cNvPr>
          <p:cNvSpPr/>
          <p:nvPr/>
        </p:nvSpPr>
        <p:spPr>
          <a:xfrm>
            <a:off x="503238" y="912813"/>
            <a:ext cx="3889375" cy="1175963"/>
          </a:xfrm>
          <a:prstGeom prst="roundRect">
            <a:avLst>
              <a:gd name="adj" fmla="val 7623"/>
            </a:avLst>
          </a:prstGeom>
          <a:noFill/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0" rtlCol="0" anchor="t"/>
          <a:lstStyle/>
          <a:p>
            <a:pPr algn="ctr"/>
            <a:r>
              <a:rPr lang="es-MX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Patrocinador</a:t>
            </a:r>
            <a:endParaRPr lang="es-ES_tradnl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Forma libre 17">
            <a:extLst>
              <a:ext uri="{FF2B5EF4-FFF2-40B4-BE49-F238E27FC236}">
                <a16:creationId xmlns:a16="http://schemas.microsoft.com/office/drawing/2014/main" id="{821A5D13-9152-2EB0-5284-F3D0D578CA7D}"/>
              </a:ext>
            </a:extLst>
          </p:cNvPr>
          <p:cNvSpPr/>
          <p:nvPr/>
        </p:nvSpPr>
        <p:spPr>
          <a:xfrm>
            <a:off x="503238" y="1855694"/>
            <a:ext cx="3889375" cy="3378293"/>
          </a:xfrm>
          <a:custGeom>
            <a:avLst/>
            <a:gdLst>
              <a:gd name="connsiteX0" fmla="*/ 0 w 3889375"/>
              <a:gd name="connsiteY0" fmla="*/ 0 h 3145212"/>
              <a:gd name="connsiteX1" fmla="*/ 3889375 w 3889375"/>
              <a:gd name="connsiteY1" fmla="*/ 0 h 3145212"/>
              <a:gd name="connsiteX2" fmla="*/ 3889375 w 3889375"/>
              <a:gd name="connsiteY2" fmla="*/ 3025886 h 3145212"/>
              <a:gd name="connsiteX3" fmla="*/ 3770049 w 3889375"/>
              <a:gd name="connsiteY3" fmla="*/ 3145212 h 3145212"/>
              <a:gd name="connsiteX4" fmla="*/ 119326 w 3889375"/>
              <a:gd name="connsiteY4" fmla="*/ 3145212 h 3145212"/>
              <a:gd name="connsiteX5" fmla="*/ 0 w 3889375"/>
              <a:gd name="connsiteY5" fmla="*/ 3025886 h 3145212"/>
              <a:gd name="connsiteX6" fmla="*/ 0 w 3889375"/>
              <a:gd name="connsiteY6" fmla="*/ 0 h 3145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89375" h="3145212">
                <a:moveTo>
                  <a:pt x="0" y="0"/>
                </a:moveTo>
                <a:lnTo>
                  <a:pt x="3889375" y="0"/>
                </a:lnTo>
                <a:lnTo>
                  <a:pt x="3889375" y="3025886"/>
                </a:lnTo>
                <a:cubicBezTo>
                  <a:pt x="3889375" y="3091788"/>
                  <a:pt x="3835951" y="3145212"/>
                  <a:pt x="3770049" y="3145212"/>
                </a:cubicBezTo>
                <a:lnTo>
                  <a:pt x="119326" y="3145212"/>
                </a:lnTo>
                <a:cubicBezTo>
                  <a:pt x="53424" y="3145212"/>
                  <a:pt x="0" y="3091788"/>
                  <a:pt x="0" y="3025886"/>
                </a:cubicBezTo>
                <a:lnTo>
                  <a:pt x="0" y="0"/>
                </a:lnTo>
                <a:close/>
              </a:path>
            </a:pathLst>
          </a:custGeom>
          <a:solidFill>
            <a:srgbClr val="E1F7FD"/>
          </a:solidFill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rtlCol="0" anchor="t">
            <a:noAutofit/>
          </a:bodyPr>
          <a:lstStyle/>
          <a:p>
            <a:pPr marL="180975" indent="-180975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Individuo en la compañía con </a:t>
            </a:r>
            <a:r>
              <a:rPr lang="es-MX" sz="14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alto poder jerárquico</a:t>
            </a:r>
            <a:r>
              <a:rPr lang="es-MX" sz="1400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endParaRPr lang="es-MX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s-MX" sz="14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Puede tomar decisiones para financiar 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 ayudar a financiar el proyecto (personas, equipos, instalaciones, etc.). 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endParaRPr lang="es-MX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 el </a:t>
            </a:r>
            <a:r>
              <a:rPr lang="es-MX" sz="14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principal interesado 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 que el proyecto tenga éxito.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endParaRPr lang="es-MX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s-MX" sz="14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Suele apoyar al gerente de proyecto 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 resolver aspectos políticos complejos a fin de despejar el camino del proyecto.</a:t>
            </a:r>
            <a:endParaRPr lang="es-PE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Rectángulo redondeado 19">
            <a:extLst>
              <a:ext uri="{FF2B5EF4-FFF2-40B4-BE49-F238E27FC236}">
                <a16:creationId xmlns:a16="http://schemas.microsoft.com/office/drawing/2014/main" id="{BA792807-E1AB-7FF6-6A81-5EDEBD4143C9}"/>
              </a:ext>
            </a:extLst>
          </p:cNvPr>
          <p:cNvSpPr/>
          <p:nvPr/>
        </p:nvSpPr>
        <p:spPr>
          <a:xfrm>
            <a:off x="4770438" y="912813"/>
            <a:ext cx="3889375" cy="1175963"/>
          </a:xfrm>
          <a:prstGeom prst="roundRect">
            <a:avLst>
              <a:gd name="adj" fmla="val 7623"/>
            </a:avLst>
          </a:prstGeom>
          <a:noFill/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0" rtlCol="0" anchor="t"/>
          <a:lstStyle/>
          <a:p>
            <a:pPr algn="ctr"/>
            <a:r>
              <a:rPr lang="es-MX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Cliente</a:t>
            </a:r>
            <a:endParaRPr lang="es-ES_tradnl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Forma libre 20">
            <a:extLst>
              <a:ext uri="{FF2B5EF4-FFF2-40B4-BE49-F238E27FC236}">
                <a16:creationId xmlns:a16="http://schemas.microsoft.com/office/drawing/2014/main" id="{AC660ABD-6A45-DF69-DC63-9695A064223B}"/>
              </a:ext>
            </a:extLst>
          </p:cNvPr>
          <p:cNvSpPr/>
          <p:nvPr/>
        </p:nvSpPr>
        <p:spPr>
          <a:xfrm>
            <a:off x="4770438" y="1855694"/>
            <a:ext cx="3889375" cy="3378293"/>
          </a:xfrm>
          <a:custGeom>
            <a:avLst/>
            <a:gdLst>
              <a:gd name="connsiteX0" fmla="*/ 0 w 3889375"/>
              <a:gd name="connsiteY0" fmla="*/ 0 h 3145212"/>
              <a:gd name="connsiteX1" fmla="*/ 3889375 w 3889375"/>
              <a:gd name="connsiteY1" fmla="*/ 0 h 3145212"/>
              <a:gd name="connsiteX2" fmla="*/ 3889375 w 3889375"/>
              <a:gd name="connsiteY2" fmla="*/ 3025886 h 3145212"/>
              <a:gd name="connsiteX3" fmla="*/ 3770049 w 3889375"/>
              <a:gd name="connsiteY3" fmla="*/ 3145212 h 3145212"/>
              <a:gd name="connsiteX4" fmla="*/ 119326 w 3889375"/>
              <a:gd name="connsiteY4" fmla="*/ 3145212 h 3145212"/>
              <a:gd name="connsiteX5" fmla="*/ 0 w 3889375"/>
              <a:gd name="connsiteY5" fmla="*/ 3025886 h 3145212"/>
              <a:gd name="connsiteX6" fmla="*/ 0 w 3889375"/>
              <a:gd name="connsiteY6" fmla="*/ 0 h 3145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89375" h="3145212">
                <a:moveTo>
                  <a:pt x="0" y="0"/>
                </a:moveTo>
                <a:lnTo>
                  <a:pt x="3889375" y="0"/>
                </a:lnTo>
                <a:lnTo>
                  <a:pt x="3889375" y="3025886"/>
                </a:lnTo>
                <a:cubicBezTo>
                  <a:pt x="3889375" y="3091788"/>
                  <a:pt x="3835951" y="3145212"/>
                  <a:pt x="3770049" y="3145212"/>
                </a:cubicBezTo>
                <a:lnTo>
                  <a:pt x="119326" y="3145212"/>
                </a:lnTo>
                <a:cubicBezTo>
                  <a:pt x="53424" y="3145212"/>
                  <a:pt x="0" y="3091788"/>
                  <a:pt x="0" y="3025886"/>
                </a:cubicBezTo>
                <a:lnTo>
                  <a:pt x="0" y="0"/>
                </a:lnTo>
                <a:close/>
              </a:path>
            </a:pathLst>
          </a:custGeom>
          <a:solidFill>
            <a:srgbClr val="E1F7FD"/>
          </a:solidFill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rtlCol="0" anchor="t">
            <a:noAutofit/>
          </a:bodyPr>
          <a:lstStyle/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Define lo que el proyecto debe lograr 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como resultado (Objetivo del Proyecto). 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Generalmente es el líder de un área o departamento de la empresa. 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 responsable de </a:t>
            </a:r>
            <a:r>
              <a:rPr lang="es-MX" sz="14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definir los entregables 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 deben producirse en el proyecto. 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Aprueba o desaprueba los resultados</a:t>
            </a:r>
            <a:r>
              <a:rPr lang="es-MX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 va generando el proyecto. 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Aprueba o decide el </a:t>
            </a:r>
            <a:r>
              <a:rPr lang="es-MX" sz="14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cierre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del proyecto o también su cancelación temprana.</a:t>
            </a:r>
            <a:endParaRPr lang="es-PE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4A78660B-321C-4505-9581-7AFC54444B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943" y="1031268"/>
            <a:ext cx="708212" cy="708212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46C3076F-7321-CA69-5B8A-BF8542D1A8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801" y="1031268"/>
            <a:ext cx="708212" cy="70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89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FB6D85-2413-5B01-7227-4EB21F898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D1B6E881-8971-0762-A66C-E4896D047C66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Y TIPOS DE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8C75AA75-783E-E53F-7A93-3D0F88E7A2A5}"/>
              </a:ext>
            </a:extLst>
          </p:cNvPr>
          <p:cNvSpPr/>
          <p:nvPr/>
        </p:nvSpPr>
        <p:spPr>
          <a:xfrm>
            <a:off x="503238" y="912813"/>
            <a:ext cx="3889375" cy="1175963"/>
          </a:xfrm>
          <a:prstGeom prst="roundRect">
            <a:avLst>
              <a:gd name="adj" fmla="val 7623"/>
            </a:avLst>
          </a:prstGeom>
          <a:noFill/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0" rtlCol="0" anchor="t"/>
          <a:lstStyle/>
          <a:p>
            <a:pPr algn="ctr"/>
            <a:r>
              <a:rPr lang="es-MX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Usuarios</a:t>
            </a:r>
            <a:endParaRPr lang="es-ES_tradnl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Forma libre 17">
            <a:extLst>
              <a:ext uri="{FF2B5EF4-FFF2-40B4-BE49-F238E27FC236}">
                <a16:creationId xmlns:a16="http://schemas.microsoft.com/office/drawing/2014/main" id="{89967BA0-2C09-C65D-01B0-0DEF797FBCBA}"/>
              </a:ext>
            </a:extLst>
          </p:cNvPr>
          <p:cNvSpPr/>
          <p:nvPr/>
        </p:nvSpPr>
        <p:spPr>
          <a:xfrm>
            <a:off x="503238" y="1855694"/>
            <a:ext cx="3889375" cy="3378293"/>
          </a:xfrm>
          <a:custGeom>
            <a:avLst/>
            <a:gdLst>
              <a:gd name="connsiteX0" fmla="*/ 0 w 3889375"/>
              <a:gd name="connsiteY0" fmla="*/ 0 h 3145212"/>
              <a:gd name="connsiteX1" fmla="*/ 3889375 w 3889375"/>
              <a:gd name="connsiteY1" fmla="*/ 0 h 3145212"/>
              <a:gd name="connsiteX2" fmla="*/ 3889375 w 3889375"/>
              <a:gd name="connsiteY2" fmla="*/ 3025886 h 3145212"/>
              <a:gd name="connsiteX3" fmla="*/ 3770049 w 3889375"/>
              <a:gd name="connsiteY3" fmla="*/ 3145212 h 3145212"/>
              <a:gd name="connsiteX4" fmla="*/ 119326 w 3889375"/>
              <a:gd name="connsiteY4" fmla="*/ 3145212 h 3145212"/>
              <a:gd name="connsiteX5" fmla="*/ 0 w 3889375"/>
              <a:gd name="connsiteY5" fmla="*/ 3025886 h 3145212"/>
              <a:gd name="connsiteX6" fmla="*/ 0 w 3889375"/>
              <a:gd name="connsiteY6" fmla="*/ 0 h 3145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89375" h="3145212">
                <a:moveTo>
                  <a:pt x="0" y="0"/>
                </a:moveTo>
                <a:lnTo>
                  <a:pt x="3889375" y="0"/>
                </a:lnTo>
                <a:lnTo>
                  <a:pt x="3889375" y="3025886"/>
                </a:lnTo>
                <a:cubicBezTo>
                  <a:pt x="3889375" y="3091788"/>
                  <a:pt x="3835951" y="3145212"/>
                  <a:pt x="3770049" y="3145212"/>
                </a:cubicBezTo>
                <a:lnTo>
                  <a:pt x="119326" y="3145212"/>
                </a:lnTo>
                <a:cubicBezTo>
                  <a:pt x="53424" y="3145212"/>
                  <a:pt x="0" y="3091788"/>
                  <a:pt x="0" y="3025886"/>
                </a:cubicBezTo>
                <a:lnTo>
                  <a:pt x="0" y="0"/>
                </a:lnTo>
                <a:close/>
              </a:path>
            </a:pathLst>
          </a:custGeom>
          <a:solidFill>
            <a:srgbClr val="E1F7FD"/>
          </a:solidFill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08000" rIns="144000" rtlCol="0" anchor="t">
            <a:noAutofit/>
          </a:bodyPr>
          <a:lstStyle/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Grupo de individuos que pueden estar dentro o fuera de la compañía </a:t>
            </a:r>
            <a:r>
              <a:rPr lang="es-MX" sz="14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 son los que utilizarán el resultado</a:t>
            </a:r>
            <a:r>
              <a:rPr lang="es-MX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del proyecto.  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Pueden colaborar con el cliente </a:t>
            </a:r>
            <a:r>
              <a:rPr lang="es-MX" sz="14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participando de la definición del resultado 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del proyecto. 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Pueden colaborar con el cliente </a:t>
            </a:r>
            <a:r>
              <a:rPr lang="es-MX" sz="14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participando de las pruebas o del proceso de aceptación y/o conformidad de los entregables</a:t>
            </a:r>
            <a:r>
              <a:rPr lang="es-MX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 componen el resultado del proyecto. </a:t>
            </a:r>
          </a:p>
        </p:txBody>
      </p:sp>
      <p:sp>
        <p:nvSpPr>
          <p:cNvPr id="20" name="Rectángulo redondeado 19">
            <a:extLst>
              <a:ext uri="{FF2B5EF4-FFF2-40B4-BE49-F238E27FC236}">
                <a16:creationId xmlns:a16="http://schemas.microsoft.com/office/drawing/2014/main" id="{F92B45C4-A9E0-9B2E-E1BE-FF7215BC79FC}"/>
              </a:ext>
            </a:extLst>
          </p:cNvPr>
          <p:cNvSpPr/>
          <p:nvPr/>
        </p:nvSpPr>
        <p:spPr>
          <a:xfrm>
            <a:off x="4770438" y="912813"/>
            <a:ext cx="3889375" cy="1175963"/>
          </a:xfrm>
          <a:prstGeom prst="roundRect">
            <a:avLst>
              <a:gd name="adj" fmla="val 7623"/>
            </a:avLst>
          </a:prstGeom>
          <a:noFill/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000" tIns="360000" rtlCol="0" anchor="t"/>
          <a:lstStyle/>
          <a:p>
            <a:pPr algn="ctr"/>
            <a:r>
              <a:rPr lang="es-MX" sz="1600" b="1" dirty="0">
                <a:solidFill>
                  <a:schemeClr val="tx1"/>
                </a:solidFill>
              </a:rPr>
              <a:t>Director del Proyecto</a:t>
            </a:r>
            <a:endParaRPr lang="es-PE" sz="1600" b="1" dirty="0">
              <a:solidFill>
                <a:schemeClr val="tx1"/>
              </a:solidFill>
            </a:endParaRPr>
          </a:p>
        </p:txBody>
      </p:sp>
      <p:sp>
        <p:nvSpPr>
          <p:cNvPr id="21" name="Forma libre 20">
            <a:extLst>
              <a:ext uri="{FF2B5EF4-FFF2-40B4-BE49-F238E27FC236}">
                <a16:creationId xmlns:a16="http://schemas.microsoft.com/office/drawing/2014/main" id="{9E35C6ED-43AB-A3BB-D24C-304486C4FA7F}"/>
              </a:ext>
            </a:extLst>
          </p:cNvPr>
          <p:cNvSpPr/>
          <p:nvPr/>
        </p:nvSpPr>
        <p:spPr>
          <a:xfrm>
            <a:off x="4770438" y="1855694"/>
            <a:ext cx="3889375" cy="3378293"/>
          </a:xfrm>
          <a:custGeom>
            <a:avLst/>
            <a:gdLst>
              <a:gd name="connsiteX0" fmla="*/ 0 w 3889375"/>
              <a:gd name="connsiteY0" fmla="*/ 0 h 3145212"/>
              <a:gd name="connsiteX1" fmla="*/ 3889375 w 3889375"/>
              <a:gd name="connsiteY1" fmla="*/ 0 h 3145212"/>
              <a:gd name="connsiteX2" fmla="*/ 3889375 w 3889375"/>
              <a:gd name="connsiteY2" fmla="*/ 3025886 h 3145212"/>
              <a:gd name="connsiteX3" fmla="*/ 3770049 w 3889375"/>
              <a:gd name="connsiteY3" fmla="*/ 3145212 h 3145212"/>
              <a:gd name="connsiteX4" fmla="*/ 119326 w 3889375"/>
              <a:gd name="connsiteY4" fmla="*/ 3145212 h 3145212"/>
              <a:gd name="connsiteX5" fmla="*/ 0 w 3889375"/>
              <a:gd name="connsiteY5" fmla="*/ 3025886 h 3145212"/>
              <a:gd name="connsiteX6" fmla="*/ 0 w 3889375"/>
              <a:gd name="connsiteY6" fmla="*/ 0 h 3145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89375" h="3145212">
                <a:moveTo>
                  <a:pt x="0" y="0"/>
                </a:moveTo>
                <a:lnTo>
                  <a:pt x="3889375" y="0"/>
                </a:lnTo>
                <a:lnTo>
                  <a:pt x="3889375" y="3025886"/>
                </a:lnTo>
                <a:cubicBezTo>
                  <a:pt x="3889375" y="3091788"/>
                  <a:pt x="3835951" y="3145212"/>
                  <a:pt x="3770049" y="3145212"/>
                </a:cubicBezTo>
                <a:lnTo>
                  <a:pt x="119326" y="3145212"/>
                </a:lnTo>
                <a:cubicBezTo>
                  <a:pt x="53424" y="3145212"/>
                  <a:pt x="0" y="3091788"/>
                  <a:pt x="0" y="3025886"/>
                </a:cubicBezTo>
                <a:lnTo>
                  <a:pt x="0" y="0"/>
                </a:lnTo>
                <a:close/>
              </a:path>
            </a:pathLst>
          </a:custGeom>
          <a:solidFill>
            <a:srgbClr val="E1F7FD"/>
          </a:solidFill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08000" rIns="144000" rtlCol="0" anchor="t">
            <a:noAutofit/>
          </a:bodyPr>
          <a:lstStyle/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 el </a:t>
            </a:r>
            <a:r>
              <a:rPr lang="es-MX" sz="15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responsable</a:t>
            </a: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 la planificación, ejecución, control y cierre del proyecto. 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5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 responsable de </a:t>
            </a:r>
            <a:r>
              <a:rPr lang="es-MX" sz="15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liderar el equipo </a:t>
            </a: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 proyecto y de </a:t>
            </a:r>
            <a:r>
              <a:rPr lang="es-MX" sz="15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integrar todos los recursos </a:t>
            </a: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(personas, fondos, materiales, equipos, instalaciones, etc.) para lograr la generación </a:t>
            </a:r>
            <a:b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 los entregables del proyecto. 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5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 responsable de </a:t>
            </a:r>
            <a:r>
              <a:rPr lang="es-MX" sz="15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lograr una comunicación integral</a:t>
            </a: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entre todos los interesados y de gestionar sus expectativas. Puede sugerir mejoras, pero no puede aprobar cambios </a:t>
            </a:r>
            <a:b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 proyecto. </a:t>
            </a:r>
            <a:endParaRPr lang="es-PE" sz="15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C305913-1148-9F39-A547-1BE6726C5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41" y="1044947"/>
            <a:ext cx="678614" cy="67861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8B7F1C4-892A-0CED-1294-F0F3B781B01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182" y="1031268"/>
            <a:ext cx="708212" cy="70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26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ED418-01F8-E08E-5ADE-81CC8AF40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B8115075-B1BB-8C5A-5E8B-425F67688029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Y TIPOS DE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D572EA3E-CFF4-6410-037A-6BA4E6A6D59D}"/>
              </a:ext>
            </a:extLst>
          </p:cNvPr>
          <p:cNvSpPr/>
          <p:nvPr/>
        </p:nvSpPr>
        <p:spPr>
          <a:xfrm>
            <a:off x="503238" y="912813"/>
            <a:ext cx="3889375" cy="1175963"/>
          </a:xfrm>
          <a:prstGeom prst="roundRect">
            <a:avLst>
              <a:gd name="adj" fmla="val 7623"/>
            </a:avLst>
          </a:prstGeom>
          <a:noFill/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3999" tIns="360000" rtlCol="0" anchor="t"/>
          <a:lstStyle/>
          <a:p>
            <a:pPr algn="ctr"/>
            <a:r>
              <a:rPr lang="es-MX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Equipo de Proyecto</a:t>
            </a:r>
            <a:endParaRPr lang="es-PE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Forma libre 17">
            <a:extLst>
              <a:ext uri="{FF2B5EF4-FFF2-40B4-BE49-F238E27FC236}">
                <a16:creationId xmlns:a16="http://schemas.microsoft.com/office/drawing/2014/main" id="{BD713C99-DE83-2E71-8F0F-69BCC4160F21}"/>
              </a:ext>
            </a:extLst>
          </p:cNvPr>
          <p:cNvSpPr/>
          <p:nvPr/>
        </p:nvSpPr>
        <p:spPr>
          <a:xfrm>
            <a:off x="503238" y="1855694"/>
            <a:ext cx="3889375" cy="3378293"/>
          </a:xfrm>
          <a:custGeom>
            <a:avLst/>
            <a:gdLst>
              <a:gd name="connsiteX0" fmla="*/ 0 w 3889375"/>
              <a:gd name="connsiteY0" fmla="*/ 0 h 3145212"/>
              <a:gd name="connsiteX1" fmla="*/ 3889375 w 3889375"/>
              <a:gd name="connsiteY1" fmla="*/ 0 h 3145212"/>
              <a:gd name="connsiteX2" fmla="*/ 3889375 w 3889375"/>
              <a:gd name="connsiteY2" fmla="*/ 3025886 h 3145212"/>
              <a:gd name="connsiteX3" fmla="*/ 3770049 w 3889375"/>
              <a:gd name="connsiteY3" fmla="*/ 3145212 h 3145212"/>
              <a:gd name="connsiteX4" fmla="*/ 119326 w 3889375"/>
              <a:gd name="connsiteY4" fmla="*/ 3145212 h 3145212"/>
              <a:gd name="connsiteX5" fmla="*/ 0 w 3889375"/>
              <a:gd name="connsiteY5" fmla="*/ 3025886 h 3145212"/>
              <a:gd name="connsiteX6" fmla="*/ 0 w 3889375"/>
              <a:gd name="connsiteY6" fmla="*/ 0 h 3145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89375" h="3145212">
                <a:moveTo>
                  <a:pt x="0" y="0"/>
                </a:moveTo>
                <a:lnTo>
                  <a:pt x="3889375" y="0"/>
                </a:lnTo>
                <a:lnTo>
                  <a:pt x="3889375" y="3025886"/>
                </a:lnTo>
                <a:cubicBezTo>
                  <a:pt x="3889375" y="3091788"/>
                  <a:pt x="3835951" y="3145212"/>
                  <a:pt x="3770049" y="3145212"/>
                </a:cubicBezTo>
                <a:lnTo>
                  <a:pt x="119326" y="3145212"/>
                </a:lnTo>
                <a:cubicBezTo>
                  <a:pt x="53424" y="3145212"/>
                  <a:pt x="0" y="3091788"/>
                  <a:pt x="0" y="3025886"/>
                </a:cubicBezTo>
                <a:lnTo>
                  <a:pt x="0" y="0"/>
                </a:lnTo>
                <a:close/>
              </a:path>
            </a:pathLst>
          </a:custGeom>
          <a:solidFill>
            <a:srgbClr val="E1F7FD"/>
          </a:solidFill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rtlCol="0" anchor="t">
            <a:noAutofit/>
          </a:bodyPr>
          <a:lstStyle/>
          <a:p>
            <a:pPr marL="141288" indent="-141288">
              <a:buFont typeface="Arial" panose="020B0604020202020204" pitchFamily="34" charset="0"/>
              <a:buChar char="•"/>
            </a:pP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Individuos </a:t>
            </a:r>
            <a:r>
              <a:rPr lang="es-MX" sz="15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responsables de ejecutar las actividades del proyecto </a:t>
            </a: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y, por ende, de generar los entregables del alcance del proyecto. </a:t>
            </a:r>
          </a:p>
          <a:p>
            <a:pPr marL="141288" indent="-141288">
              <a:buFont typeface="Arial" panose="020B0604020202020204" pitchFamily="34" charset="0"/>
              <a:buChar char="•"/>
            </a:pPr>
            <a:endParaRPr lang="es-MX" sz="15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41288" indent="-141288">
              <a:buFont typeface="Arial" panose="020B0604020202020204" pitchFamily="34" charset="0"/>
              <a:buChar char="•"/>
            </a:pP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 </a:t>
            </a:r>
            <a:r>
              <a:rPr lang="es-MX" sz="15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subordinan a las indicaciones </a:t>
            </a: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del director de proyecto. </a:t>
            </a:r>
          </a:p>
          <a:p>
            <a:pPr marL="141288" indent="-141288">
              <a:buFont typeface="Arial" panose="020B0604020202020204" pitchFamily="34" charset="0"/>
              <a:buChar char="•"/>
            </a:pPr>
            <a:endParaRPr lang="es-MX" sz="15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41288" indent="-141288">
              <a:buFont typeface="Arial" panose="020B0604020202020204" pitchFamily="34" charset="0"/>
              <a:buChar char="•"/>
            </a:pP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Pueden estar dedicados 100 % al proyecto o estar dedicados algunas horas de la semana.</a:t>
            </a:r>
          </a:p>
        </p:txBody>
      </p:sp>
      <p:sp>
        <p:nvSpPr>
          <p:cNvPr id="20" name="Rectángulo redondeado 19">
            <a:extLst>
              <a:ext uri="{FF2B5EF4-FFF2-40B4-BE49-F238E27FC236}">
                <a16:creationId xmlns:a16="http://schemas.microsoft.com/office/drawing/2014/main" id="{5260FFBC-9228-3081-D990-F029A2933722}"/>
              </a:ext>
            </a:extLst>
          </p:cNvPr>
          <p:cNvSpPr/>
          <p:nvPr/>
        </p:nvSpPr>
        <p:spPr>
          <a:xfrm>
            <a:off x="4770438" y="912813"/>
            <a:ext cx="3889375" cy="1175963"/>
          </a:xfrm>
          <a:prstGeom prst="roundRect">
            <a:avLst>
              <a:gd name="adj" fmla="val 7623"/>
            </a:avLst>
          </a:prstGeom>
          <a:noFill/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000" tIns="360000" rtlCol="0" anchor="t"/>
          <a:lstStyle/>
          <a:p>
            <a:pPr algn="ctr"/>
            <a:r>
              <a:rPr lang="es-MX" sz="1600" b="1" dirty="0">
                <a:solidFill>
                  <a:schemeClr val="tx1"/>
                </a:solidFill>
              </a:rPr>
              <a:t>Director del Proyecto</a:t>
            </a:r>
            <a:endParaRPr lang="es-PE" sz="1600" b="1" dirty="0">
              <a:solidFill>
                <a:schemeClr val="tx1"/>
              </a:solidFill>
            </a:endParaRPr>
          </a:p>
        </p:txBody>
      </p:sp>
      <p:sp>
        <p:nvSpPr>
          <p:cNvPr id="21" name="Forma libre 20">
            <a:extLst>
              <a:ext uri="{FF2B5EF4-FFF2-40B4-BE49-F238E27FC236}">
                <a16:creationId xmlns:a16="http://schemas.microsoft.com/office/drawing/2014/main" id="{3FD2BCAE-8B2A-AE57-07BD-22CA8F1D0806}"/>
              </a:ext>
            </a:extLst>
          </p:cNvPr>
          <p:cNvSpPr/>
          <p:nvPr/>
        </p:nvSpPr>
        <p:spPr>
          <a:xfrm>
            <a:off x="4770438" y="1855694"/>
            <a:ext cx="3889375" cy="3378293"/>
          </a:xfrm>
          <a:custGeom>
            <a:avLst/>
            <a:gdLst>
              <a:gd name="connsiteX0" fmla="*/ 0 w 3889375"/>
              <a:gd name="connsiteY0" fmla="*/ 0 h 3145212"/>
              <a:gd name="connsiteX1" fmla="*/ 3889375 w 3889375"/>
              <a:gd name="connsiteY1" fmla="*/ 0 h 3145212"/>
              <a:gd name="connsiteX2" fmla="*/ 3889375 w 3889375"/>
              <a:gd name="connsiteY2" fmla="*/ 3025886 h 3145212"/>
              <a:gd name="connsiteX3" fmla="*/ 3770049 w 3889375"/>
              <a:gd name="connsiteY3" fmla="*/ 3145212 h 3145212"/>
              <a:gd name="connsiteX4" fmla="*/ 119326 w 3889375"/>
              <a:gd name="connsiteY4" fmla="*/ 3145212 h 3145212"/>
              <a:gd name="connsiteX5" fmla="*/ 0 w 3889375"/>
              <a:gd name="connsiteY5" fmla="*/ 3025886 h 3145212"/>
              <a:gd name="connsiteX6" fmla="*/ 0 w 3889375"/>
              <a:gd name="connsiteY6" fmla="*/ 0 h 3145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89375" h="3145212">
                <a:moveTo>
                  <a:pt x="0" y="0"/>
                </a:moveTo>
                <a:lnTo>
                  <a:pt x="3889375" y="0"/>
                </a:lnTo>
                <a:lnTo>
                  <a:pt x="3889375" y="3025886"/>
                </a:lnTo>
                <a:cubicBezTo>
                  <a:pt x="3889375" y="3091788"/>
                  <a:pt x="3835951" y="3145212"/>
                  <a:pt x="3770049" y="3145212"/>
                </a:cubicBezTo>
                <a:lnTo>
                  <a:pt x="119326" y="3145212"/>
                </a:lnTo>
                <a:cubicBezTo>
                  <a:pt x="53424" y="3145212"/>
                  <a:pt x="0" y="3091788"/>
                  <a:pt x="0" y="3025886"/>
                </a:cubicBezTo>
                <a:lnTo>
                  <a:pt x="0" y="0"/>
                </a:lnTo>
                <a:close/>
              </a:path>
            </a:pathLst>
          </a:custGeom>
          <a:solidFill>
            <a:srgbClr val="E1F7FD"/>
          </a:solidFill>
          <a:ln>
            <a:solidFill>
              <a:srgbClr val="00B1C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rtlCol="0" anchor="t">
            <a:noAutofit/>
          </a:bodyPr>
          <a:lstStyle/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Individuos líderes de áreas o departamentos de la compañía </a:t>
            </a:r>
            <a:r>
              <a:rPr lang="es-MX" sz="15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quienes deben tomar parte en la definición, ejecución o control del proyecto</a:t>
            </a:r>
            <a:r>
              <a:rPr lang="es-MX" sz="1500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5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 intervención es de vital importancia para lograr el éxito del proyecto. </a:t>
            </a:r>
            <a:r>
              <a:rPr lang="es-MX" sz="15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Deben ser identificados lo más temprano posible </a:t>
            </a: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el proyecto. 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5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Dependiendo de sus intereses en el proyecto pueden ser promotores o detractores. </a:t>
            </a:r>
            <a:endParaRPr lang="es-PE" sz="15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E7E7B2A-9156-BBE1-B0A1-73626B40BE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182" y="1031268"/>
            <a:ext cx="708212" cy="70821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9ADFC89-6DF0-3790-AF44-F7775EDE06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60" y="1044948"/>
            <a:ext cx="678614" cy="67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642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1"/>
            <a:ext cx="9144000" cy="5715000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946969"/>
            <a:ext cx="2072213" cy="3898064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49817" y="3724759"/>
            <a:ext cx="1037633" cy="1069383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CuadroTexto 3"/>
          <p:cNvSpPr txBox="1"/>
          <p:nvPr/>
        </p:nvSpPr>
        <p:spPr>
          <a:xfrm>
            <a:off x="2519363" y="2540738"/>
            <a:ext cx="4581728" cy="812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_tradnl" sz="33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INTRODUCCIÓN</a:t>
            </a:r>
          </a:p>
          <a:p>
            <a:pPr>
              <a:lnSpc>
                <a:spcPct val="80000"/>
              </a:lnSpc>
            </a:pPr>
            <a:r>
              <a:rPr lang="es-ES_tradnl" sz="33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 LA SESIÓN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334433" y="3817749"/>
            <a:ext cx="809264" cy="80926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CD7628C-6304-5D4B-BA7D-591238143D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8619" y="2194224"/>
            <a:ext cx="202176" cy="20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559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1E87B-3A69-5B13-9BB8-C9C99E330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2DDD1D9D-65AE-69D4-BABE-0F6F8BE9F985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471C46C-78F4-F4E9-C16D-034E89428EEF}"/>
              </a:ext>
            </a:extLst>
          </p:cNvPr>
          <p:cNvSpPr txBox="1"/>
          <p:nvPr/>
        </p:nvSpPr>
        <p:spPr>
          <a:xfrm>
            <a:off x="1008064" y="3169974"/>
            <a:ext cx="6520497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  <a:t>INVOLUCRAMIENTO DE </a:t>
            </a:r>
            <a:b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</a:br>
            <a: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LOS INTERESADOS</a:t>
            </a:r>
            <a:endParaRPr lang="es-PE" sz="28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7F4AF3D2-64F5-4E62-31BB-BF07A2310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5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6955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adroTexto 11">
            <a:extLst>
              <a:ext uri="{FF2B5EF4-FFF2-40B4-BE49-F238E27FC236}">
                <a16:creationId xmlns:a16="http://schemas.microsoft.com/office/drawing/2014/main" id="{DC71372D-F051-F3EE-F89A-67F4B924FEAC}"/>
              </a:ext>
            </a:extLst>
          </p:cNvPr>
          <p:cNvSpPr txBox="1"/>
          <p:nvPr/>
        </p:nvSpPr>
        <p:spPr>
          <a:xfrm>
            <a:off x="867135" y="912813"/>
            <a:ext cx="3525478" cy="36933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Gestionar el involucramiento de las partes interesadas en el proyecto conlleva ejecutar diversas acciones. </a:t>
            </a:r>
          </a:p>
          <a:p>
            <a:endParaRPr lang="es-MX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Entre ellas, gestionar sus expectativas mediante la </a:t>
            </a:r>
            <a:r>
              <a:rPr lang="es-MX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negociación</a:t>
            </a: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 y </a:t>
            </a:r>
            <a:r>
              <a:rPr lang="es-MX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comunicación</a:t>
            </a: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endParaRPr lang="es-MX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La finalidad de todo este proceso es que los </a:t>
            </a:r>
            <a:r>
              <a:rPr lang="es-MX" sz="1600" i="1" dirty="0">
                <a:latin typeface="Calibri" panose="020F0502020204030204" pitchFamily="34" charset="0"/>
                <a:cs typeface="Calibri" panose="020F0502020204030204" pitchFamily="34" charset="0"/>
              </a:rPr>
              <a:t>stakeholders</a:t>
            </a: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MX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comprendan claramente las metas, objetivos y riesgos del proyecto. </a:t>
            </a:r>
          </a:p>
          <a:p>
            <a:endParaRPr lang="es-MX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Y, además, entiendan cómo su contribución aumentará las probabilidades de éxito del proyecto.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Imagen 1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3E573397-2468-7BD6-A11F-507F4CC95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470" y="1471310"/>
            <a:ext cx="3648317" cy="2805887"/>
          </a:xfrm>
          <a:prstGeom prst="rect">
            <a:avLst/>
          </a:prstGeom>
        </p:spPr>
      </p:pic>
      <p:sp>
        <p:nvSpPr>
          <p:cNvPr id="2" name="Rectangle 5">
            <a:extLst>
              <a:ext uri="{FF2B5EF4-FFF2-40B4-BE49-F238E27FC236}">
                <a16:creationId xmlns:a16="http://schemas.microsoft.com/office/drawing/2014/main" id="{D9AE4950-C160-95C8-12B4-6ABABB8519BE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INVOLUCRAMIENTO DE LOS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cxnSp>
        <p:nvCxnSpPr>
          <p:cNvPr id="3" name="Google Shape;360;p24">
            <a:extLst>
              <a:ext uri="{FF2B5EF4-FFF2-40B4-BE49-F238E27FC236}">
                <a16:creationId xmlns:a16="http://schemas.microsoft.com/office/drawing/2014/main" id="{5D523BB5-1E10-B949-7E0D-CD9FA2DA6052}"/>
              </a:ext>
            </a:extLst>
          </p:cNvPr>
          <p:cNvCxnSpPr>
            <a:cxnSpLocks/>
          </p:cNvCxnSpPr>
          <p:nvPr/>
        </p:nvCxnSpPr>
        <p:spPr>
          <a:xfrm>
            <a:off x="684213" y="1147475"/>
            <a:ext cx="0" cy="745560"/>
          </a:xfrm>
          <a:prstGeom prst="straightConnector1">
            <a:avLst/>
          </a:prstGeom>
          <a:noFill/>
          <a:ln w="12700" cap="flat" cmpd="sng">
            <a:solidFill>
              <a:srgbClr val="EE463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" name="Google Shape;364;p24">
            <a:extLst>
              <a:ext uri="{FF2B5EF4-FFF2-40B4-BE49-F238E27FC236}">
                <a16:creationId xmlns:a16="http://schemas.microsoft.com/office/drawing/2014/main" id="{5FFF55DE-DA84-76A2-EA09-2EC078842E2B}"/>
              </a:ext>
            </a:extLst>
          </p:cNvPr>
          <p:cNvSpPr/>
          <p:nvPr/>
        </p:nvSpPr>
        <p:spPr>
          <a:xfrm>
            <a:off x="607871" y="954377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364;p24">
            <a:extLst>
              <a:ext uri="{FF2B5EF4-FFF2-40B4-BE49-F238E27FC236}">
                <a16:creationId xmlns:a16="http://schemas.microsoft.com/office/drawing/2014/main" id="{B219E3A9-F7E0-8EAB-904C-DFBF604F574D}"/>
              </a:ext>
            </a:extLst>
          </p:cNvPr>
          <p:cNvSpPr/>
          <p:nvPr/>
        </p:nvSpPr>
        <p:spPr>
          <a:xfrm>
            <a:off x="607871" y="1929233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364;p24">
            <a:extLst>
              <a:ext uri="{FF2B5EF4-FFF2-40B4-BE49-F238E27FC236}">
                <a16:creationId xmlns:a16="http://schemas.microsoft.com/office/drawing/2014/main" id="{0F986AAA-A091-6115-03BD-E09BB8BB9B74}"/>
              </a:ext>
            </a:extLst>
          </p:cNvPr>
          <p:cNvSpPr/>
          <p:nvPr/>
        </p:nvSpPr>
        <p:spPr>
          <a:xfrm>
            <a:off x="607871" y="2669821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" name="Google Shape;360;p24">
            <a:extLst>
              <a:ext uri="{FF2B5EF4-FFF2-40B4-BE49-F238E27FC236}">
                <a16:creationId xmlns:a16="http://schemas.microsoft.com/office/drawing/2014/main" id="{877C3516-CBA6-5CE0-1AD3-D0CB649D736A}"/>
              </a:ext>
            </a:extLst>
          </p:cNvPr>
          <p:cNvCxnSpPr>
            <a:cxnSpLocks/>
          </p:cNvCxnSpPr>
          <p:nvPr/>
        </p:nvCxnSpPr>
        <p:spPr>
          <a:xfrm>
            <a:off x="684213" y="2133666"/>
            <a:ext cx="0" cy="492400"/>
          </a:xfrm>
          <a:prstGeom prst="straightConnector1">
            <a:avLst/>
          </a:prstGeom>
          <a:noFill/>
          <a:ln w="12700" cap="flat" cmpd="sng">
            <a:solidFill>
              <a:srgbClr val="EE463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364;p24">
            <a:extLst>
              <a:ext uri="{FF2B5EF4-FFF2-40B4-BE49-F238E27FC236}">
                <a16:creationId xmlns:a16="http://schemas.microsoft.com/office/drawing/2014/main" id="{8735CA41-145A-6776-1582-44B60CF04D48}"/>
              </a:ext>
            </a:extLst>
          </p:cNvPr>
          <p:cNvSpPr/>
          <p:nvPr/>
        </p:nvSpPr>
        <p:spPr>
          <a:xfrm>
            <a:off x="607871" y="3886502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" name="Google Shape;360;p24">
            <a:extLst>
              <a:ext uri="{FF2B5EF4-FFF2-40B4-BE49-F238E27FC236}">
                <a16:creationId xmlns:a16="http://schemas.microsoft.com/office/drawing/2014/main" id="{6B5F8FCF-9EDC-F323-6DC7-6E930D8B77DA}"/>
              </a:ext>
            </a:extLst>
          </p:cNvPr>
          <p:cNvCxnSpPr>
            <a:cxnSpLocks/>
          </p:cNvCxnSpPr>
          <p:nvPr/>
        </p:nvCxnSpPr>
        <p:spPr>
          <a:xfrm>
            <a:off x="684213" y="2874254"/>
            <a:ext cx="0" cy="949601"/>
          </a:xfrm>
          <a:prstGeom prst="straightConnector1">
            <a:avLst/>
          </a:prstGeom>
          <a:noFill/>
          <a:ln w="12700" cap="flat" cmpd="sng">
            <a:solidFill>
              <a:srgbClr val="EE463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711987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adroTexto 11">
            <a:extLst>
              <a:ext uri="{FF2B5EF4-FFF2-40B4-BE49-F238E27FC236}">
                <a16:creationId xmlns:a16="http://schemas.microsoft.com/office/drawing/2014/main" id="{DC71372D-F051-F3EE-F89A-67F4B924FEAC}"/>
              </a:ext>
            </a:extLst>
          </p:cNvPr>
          <p:cNvSpPr txBox="1"/>
          <p:nvPr/>
        </p:nvSpPr>
        <p:spPr>
          <a:xfrm>
            <a:off x="867135" y="912813"/>
            <a:ext cx="3525478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De esta forma, se tiene que responder a las </a:t>
            </a:r>
            <a:r>
              <a:rPr lang="es-MX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inquietudes</a:t>
            </a: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 de los interesados, resolver </a:t>
            </a:r>
            <a:r>
              <a:rPr lang="es-MX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problemas de comprensión </a:t>
            </a: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y satisfacer sus </a:t>
            </a:r>
            <a:r>
              <a:rPr lang="es-MX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necesidades</a:t>
            </a: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endParaRPr lang="es-MX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También es clave </a:t>
            </a:r>
            <a:r>
              <a:rPr lang="es-MX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preservar buenas relaciones personales </a:t>
            </a: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con ellos, controlando sus preocupaciones y cambios de actitud hacia el proyecto.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65FFAE36-578F-45B7-9D34-D8B1D67C76D1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INVOLUCRAMIENTO DE LOS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cxnSp>
        <p:nvCxnSpPr>
          <p:cNvPr id="4" name="Google Shape;360;p24">
            <a:extLst>
              <a:ext uri="{FF2B5EF4-FFF2-40B4-BE49-F238E27FC236}">
                <a16:creationId xmlns:a16="http://schemas.microsoft.com/office/drawing/2014/main" id="{8FF84749-A318-E733-9B70-2861B72FA6A4}"/>
              </a:ext>
            </a:extLst>
          </p:cNvPr>
          <p:cNvCxnSpPr>
            <a:cxnSpLocks/>
          </p:cNvCxnSpPr>
          <p:nvPr/>
        </p:nvCxnSpPr>
        <p:spPr>
          <a:xfrm>
            <a:off x="684213" y="1147475"/>
            <a:ext cx="0" cy="905443"/>
          </a:xfrm>
          <a:prstGeom prst="straightConnector1">
            <a:avLst/>
          </a:prstGeom>
          <a:noFill/>
          <a:ln w="12700" cap="flat" cmpd="sng">
            <a:solidFill>
              <a:srgbClr val="EE463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Google Shape;364;p24">
            <a:extLst>
              <a:ext uri="{FF2B5EF4-FFF2-40B4-BE49-F238E27FC236}">
                <a16:creationId xmlns:a16="http://schemas.microsoft.com/office/drawing/2014/main" id="{F89A5A35-001F-8D67-5475-380119F08328}"/>
              </a:ext>
            </a:extLst>
          </p:cNvPr>
          <p:cNvSpPr/>
          <p:nvPr/>
        </p:nvSpPr>
        <p:spPr>
          <a:xfrm>
            <a:off x="607871" y="954377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364;p24">
            <a:extLst>
              <a:ext uri="{FF2B5EF4-FFF2-40B4-BE49-F238E27FC236}">
                <a16:creationId xmlns:a16="http://schemas.microsoft.com/office/drawing/2014/main" id="{5F40BE61-9551-5CBA-7CB9-B017695039EE}"/>
              </a:ext>
            </a:extLst>
          </p:cNvPr>
          <p:cNvSpPr/>
          <p:nvPr/>
        </p:nvSpPr>
        <p:spPr>
          <a:xfrm>
            <a:off x="607871" y="2164612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D24F02B-5AF5-C455-8E18-BA6BD8D092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30751" y="0"/>
            <a:ext cx="44132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014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836B8-EF93-E6AA-53AC-F3136764C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F0CC5B2F-0277-75BE-D2B4-041DCAFFC76E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9FD4EBE-AD47-B943-8BB3-0A4E5237E832}"/>
              </a:ext>
            </a:extLst>
          </p:cNvPr>
          <p:cNvSpPr txBox="1"/>
          <p:nvPr/>
        </p:nvSpPr>
        <p:spPr>
          <a:xfrm>
            <a:off x="1008064" y="3169974"/>
            <a:ext cx="6520497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  <a:t>DIRECCIÓN Y </a:t>
            </a:r>
            <a:b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</a:br>
            <a: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LIDERAZGO DEL EQUIPO</a:t>
            </a:r>
            <a:endParaRPr lang="es-PE" sz="28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7659A8B5-F6DA-A7B4-90DE-3A889C8E8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5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1132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E5E3149-A9EF-E983-85E0-CA9F740D263B}"/>
              </a:ext>
            </a:extLst>
          </p:cNvPr>
          <p:cNvSpPr txBox="1"/>
          <p:nvPr/>
        </p:nvSpPr>
        <p:spPr>
          <a:xfrm>
            <a:off x="508282" y="917857"/>
            <a:ext cx="3884330" cy="278537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600"/>
              </a:spcAft>
            </a:pP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DIRECCIÓN DE PROYECTO</a:t>
            </a:r>
          </a:p>
          <a:p>
            <a:pPr marL="184150" indent="-184150"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Es la aplicación de conocimientos, aptitudes, herramientas y técnicas</a:t>
            </a:r>
            <a:r>
              <a:rPr lang="es-ES" sz="1600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 las actividades de dirección. </a:t>
            </a:r>
          </a:p>
          <a:p>
            <a:pPr marL="184150" indent="-184150">
              <a:buFont typeface="Arial" panose="020B0604020202020204" pitchFamily="34" charset="0"/>
              <a:buChar char="•"/>
            </a:pPr>
            <a:endParaRPr lang="es-ES" sz="1600" dirty="0">
              <a:solidFill>
                <a:srgbClr val="EF463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4150" indent="-184150"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Las actividades de dirección se centran en los medios para cumplir los objetivos de los proyectos, tales como tener procesos eficaces, planificar, coordinar, medir y supervisar el trabajo, entre otros.</a:t>
            </a:r>
          </a:p>
          <a:p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24B6CD4B-C2A9-4B4D-D75F-A02066A8D2AA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DIRECCIÓN Y LIDERAZGO DEL EQUIPO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5E74264-5E73-4D4B-1143-65219060F6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30750" y="0"/>
            <a:ext cx="44132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533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E9B6A3A-8B80-CFE9-519B-6A12197F38FA}"/>
              </a:ext>
            </a:extLst>
          </p:cNvPr>
          <p:cNvSpPr txBox="1"/>
          <p:nvPr/>
        </p:nvSpPr>
        <p:spPr>
          <a:xfrm>
            <a:off x="513629" y="923204"/>
            <a:ext cx="3878984" cy="22929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600"/>
              </a:spcAft>
            </a:pP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LIDERAZGO DE PROYECTO</a:t>
            </a:r>
          </a:p>
          <a:p>
            <a:pPr marL="184150" indent="-184150"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Es la aplicación de conocimientos, aptitudes, herramientas y técnicas </a:t>
            </a:r>
            <a:r>
              <a:rPr lang="es-ES" sz="1600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 las actividades de liderazgo. Se enfocan en las personas.</a:t>
            </a:r>
          </a:p>
          <a:p>
            <a:pPr marL="184150" indent="-184150">
              <a:buFont typeface="Arial" panose="020B0604020202020204" pitchFamily="34" charset="0"/>
              <a:buChar char="•"/>
            </a:pPr>
            <a:endParaRPr lang="es-E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4150" indent="-184150"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El liderazgo abarca la capacidad de influenciar, motivar, escuchar, habilitar y otras actividades que tienen que ver con el equipo de proyecto.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1CC6385-495E-EA82-29C8-0ACC158C5725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DIRECCIÓN Y LIDERAZGO DEL EQUIPO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7A06926-3BAA-0D87-2054-1E1C3C8CED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" b="12240"/>
          <a:stretch/>
        </p:blipFill>
        <p:spPr>
          <a:xfrm>
            <a:off x="4730751" y="0"/>
            <a:ext cx="44132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4011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DDC08-F6CB-67DC-5FA2-0BA635040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4E631C8C-3ABA-F883-1ACD-9452CD19357B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03EEA9F6-6B80-B6A2-782E-2D39DAF59D8B}"/>
              </a:ext>
            </a:extLst>
          </p:cNvPr>
          <p:cNvSpPr txBox="1"/>
          <p:nvPr/>
        </p:nvSpPr>
        <p:spPr>
          <a:xfrm>
            <a:off x="1008064" y="3169974"/>
            <a:ext cx="6520497" cy="12916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  <a:t>CULTURA</a:t>
            </a:r>
            <a: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 </a:t>
            </a:r>
            <a:b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</a:br>
            <a: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DEL EQUIPO</a:t>
            </a:r>
            <a:endParaRPr lang="es-PE" sz="28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defRPr/>
            </a:pPr>
            <a:endParaRPr lang="es-PE" sz="28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3725EFC3-F3D9-BE8E-EC8C-3FFE6F8ED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5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166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28CC890-44A4-1D60-475C-ED1A0AC311F6}"/>
              </a:ext>
            </a:extLst>
          </p:cNvPr>
          <p:cNvSpPr txBox="1"/>
          <p:nvPr/>
        </p:nvSpPr>
        <p:spPr>
          <a:xfrm>
            <a:off x="4742423" y="919664"/>
            <a:ext cx="3933265" cy="352404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600"/>
              </a:spcAft>
            </a:pP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LA CULTURA DE EQUIPO</a:t>
            </a:r>
          </a:p>
          <a:p>
            <a:pPr marL="184150" indent="-1841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La cultura del equipo de proyecto puede establecerse:</a:t>
            </a:r>
          </a:p>
          <a:p>
            <a:pPr marL="357188" lvl="1" indent="-173038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Deliberadamente mediante el desarrollo de normas del equipo de proyecto.</a:t>
            </a:r>
          </a:p>
          <a:p>
            <a:pPr marL="357188" lvl="1" indent="-173038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Informalmente a través de los comportamientos y acciones de sus miembros.</a:t>
            </a:r>
          </a:p>
          <a:p>
            <a:pPr marL="184150" indent="-18415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4150" indent="-1841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La cultura del equipo de proyecto opera dentro de la cultura de la organización, pero refleja las formas individuales de trabajo e interacción del equipo de proyecto.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DABFBBA-42E6-0185-4389-BB5850690C45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CULTURA DEL EQUIPO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0A72430-11DF-0B9B-9EB6-E3D36B2EDC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3237" y="919664"/>
            <a:ext cx="3889375" cy="431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0665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adroTexto 41">
            <a:extLst>
              <a:ext uri="{FF2B5EF4-FFF2-40B4-BE49-F238E27FC236}">
                <a16:creationId xmlns:a16="http://schemas.microsoft.com/office/drawing/2014/main" id="{D7713B1A-8AE8-42B5-852B-40C0689786AE}"/>
              </a:ext>
            </a:extLst>
          </p:cNvPr>
          <p:cNvSpPr txBox="1"/>
          <p:nvPr/>
        </p:nvSpPr>
        <p:spPr>
          <a:xfrm>
            <a:off x="4751388" y="919664"/>
            <a:ext cx="3924299" cy="8156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600"/>
              </a:spcAft>
            </a:pP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COMPORTAMIENTOS DESEADOS</a:t>
            </a:r>
          </a:p>
          <a:p>
            <a:pPr>
              <a:spcAft>
                <a:spcPts val="0"/>
              </a:spcAft>
            </a:pP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El director de proyectos modela los comportamientos deseados, tales como:</a:t>
            </a:r>
          </a:p>
        </p:txBody>
      </p:sp>
      <p:sp>
        <p:nvSpPr>
          <p:cNvPr id="43" name="Rectángulo redondeado 4">
            <a:extLst>
              <a:ext uri="{FF2B5EF4-FFF2-40B4-BE49-F238E27FC236}">
                <a16:creationId xmlns:a16="http://schemas.microsoft.com/office/drawing/2014/main" id="{4C271761-7A58-14F6-CDAE-CE5EED4450E1}"/>
              </a:ext>
            </a:extLst>
          </p:cNvPr>
          <p:cNvSpPr/>
          <p:nvPr/>
        </p:nvSpPr>
        <p:spPr>
          <a:xfrm>
            <a:off x="4755478" y="1950840"/>
            <a:ext cx="3428402" cy="402954"/>
          </a:xfrm>
          <a:prstGeom prst="roundRect">
            <a:avLst>
              <a:gd name="adj" fmla="val 24841"/>
            </a:avLst>
          </a:prstGeom>
          <a:solidFill>
            <a:srgbClr val="00B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lvl="1">
              <a:spcAft>
                <a:spcPts val="600"/>
              </a:spcAft>
            </a:pPr>
            <a:r>
              <a:rPr lang="es-ES" sz="1600" b="1" dirty="0">
                <a:latin typeface="Calibri" panose="020F0502020204030204" pitchFamily="34" charset="0"/>
                <a:cs typeface="Calibri" panose="020F0502020204030204" pitchFamily="34" charset="0"/>
              </a:rPr>
              <a:t>Transparencia</a:t>
            </a:r>
          </a:p>
        </p:txBody>
      </p:sp>
      <p:grpSp>
        <p:nvGrpSpPr>
          <p:cNvPr id="44" name="Agrupar 14">
            <a:extLst>
              <a:ext uri="{FF2B5EF4-FFF2-40B4-BE49-F238E27FC236}">
                <a16:creationId xmlns:a16="http://schemas.microsoft.com/office/drawing/2014/main" id="{AAE2109B-BF62-A75D-7754-72E8FE45E9CD}"/>
              </a:ext>
            </a:extLst>
          </p:cNvPr>
          <p:cNvGrpSpPr/>
          <p:nvPr/>
        </p:nvGrpSpPr>
        <p:grpSpPr>
          <a:xfrm>
            <a:off x="4581525" y="1989724"/>
            <a:ext cx="370002" cy="325188"/>
            <a:chOff x="5892512" y="2805541"/>
            <a:chExt cx="459474" cy="403823"/>
          </a:xfrm>
        </p:grpSpPr>
        <p:sp>
          <p:nvSpPr>
            <p:cNvPr id="45" name="Elipse 44">
              <a:extLst>
                <a:ext uri="{FF2B5EF4-FFF2-40B4-BE49-F238E27FC236}">
                  <a16:creationId xmlns:a16="http://schemas.microsoft.com/office/drawing/2014/main" id="{2A5B50E2-4A23-B7E5-48FF-88059F640941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0086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46" name="Elipse 45">
              <a:extLst>
                <a:ext uri="{FF2B5EF4-FFF2-40B4-BE49-F238E27FC236}">
                  <a16:creationId xmlns:a16="http://schemas.microsoft.com/office/drawing/2014/main" id="{FC906E31-AE73-27BD-972B-F22A9703FE20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47" name="Triángulo 8">
              <a:extLst>
                <a:ext uri="{FF2B5EF4-FFF2-40B4-BE49-F238E27FC236}">
                  <a16:creationId xmlns:a16="http://schemas.microsoft.com/office/drawing/2014/main" id="{E802D63F-1691-3552-80CE-38569C976491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00B1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</p:grpSp>
      <p:sp>
        <p:nvSpPr>
          <p:cNvPr id="48" name="Rectángulo redondeado 9">
            <a:extLst>
              <a:ext uri="{FF2B5EF4-FFF2-40B4-BE49-F238E27FC236}">
                <a16:creationId xmlns:a16="http://schemas.microsoft.com/office/drawing/2014/main" id="{5DE974D6-C26F-1CE8-D91A-03EA364315D0}"/>
              </a:ext>
            </a:extLst>
          </p:cNvPr>
          <p:cNvSpPr/>
          <p:nvPr/>
        </p:nvSpPr>
        <p:spPr>
          <a:xfrm>
            <a:off x="4755478" y="2414390"/>
            <a:ext cx="3428402" cy="402954"/>
          </a:xfrm>
          <a:prstGeom prst="roundRect">
            <a:avLst>
              <a:gd name="adj" fmla="val 24841"/>
            </a:avLst>
          </a:prstGeom>
          <a:solidFill>
            <a:srgbClr val="FE7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lvl="1">
              <a:spcAft>
                <a:spcPts val="600"/>
              </a:spcAft>
            </a:pPr>
            <a:r>
              <a:rPr lang="es-ES" sz="1600" b="1" dirty="0">
                <a:latin typeface="Calibri" panose="020F0502020204030204" pitchFamily="34" charset="0"/>
                <a:cs typeface="Calibri" panose="020F0502020204030204" pitchFamily="34" charset="0"/>
              </a:rPr>
              <a:t>Respeto</a:t>
            </a:r>
          </a:p>
        </p:txBody>
      </p:sp>
      <p:grpSp>
        <p:nvGrpSpPr>
          <p:cNvPr id="49" name="Agrupar 14">
            <a:extLst>
              <a:ext uri="{FF2B5EF4-FFF2-40B4-BE49-F238E27FC236}">
                <a16:creationId xmlns:a16="http://schemas.microsoft.com/office/drawing/2014/main" id="{0AADEB26-2B18-3BA1-2E04-2BC987D03D89}"/>
              </a:ext>
            </a:extLst>
          </p:cNvPr>
          <p:cNvGrpSpPr/>
          <p:nvPr/>
        </p:nvGrpSpPr>
        <p:grpSpPr>
          <a:xfrm>
            <a:off x="4581525" y="2453274"/>
            <a:ext cx="370002" cy="325188"/>
            <a:chOff x="5892512" y="2805541"/>
            <a:chExt cx="459474" cy="403823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DF490614-1265-BDA7-0A2B-1597B805E373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DC68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51" name="Elipse 50">
              <a:extLst>
                <a:ext uri="{FF2B5EF4-FFF2-40B4-BE49-F238E27FC236}">
                  <a16:creationId xmlns:a16="http://schemas.microsoft.com/office/drawing/2014/main" id="{C6216F9C-CC8A-442A-025E-501153A24BB5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52" name="Triángulo 13">
              <a:extLst>
                <a:ext uri="{FF2B5EF4-FFF2-40B4-BE49-F238E27FC236}">
                  <a16:creationId xmlns:a16="http://schemas.microsoft.com/office/drawing/2014/main" id="{AB7B68DB-D98A-B9C9-35CF-69A34608C23A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FE7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</p:grpSp>
      <p:sp>
        <p:nvSpPr>
          <p:cNvPr id="53" name="Rectángulo redondeado 15">
            <a:extLst>
              <a:ext uri="{FF2B5EF4-FFF2-40B4-BE49-F238E27FC236}">
                <a16:creationId xmlns:a16="http://schemas.microsoft.com/office/drawing/2014/main" id="{390AA3B9-9103-B8B8-E886-EDA692D064EF}"/>
              </a:ext>
            </a:extLst>
          </p:cNvPr>
          <p:cNvSpPr/>
          <p:nvPr/>
        </p:nvSpPr>
        <p:spPr>
          <a:xfrm>
            <a:off x="4755478" y="2880983"/>
            <a:ext cx="3428402" cy="402954"/>
          </a:xfrm>
          <a:prstGeom prst="roundRect">
            <a:avLst>
              <a:gd name="adj" fmla="val 24841"/>
            </a:avLst>
          </a:prstGeom>
          <a:solidFill>
            <a:srgbClr val="92C1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lvl="1">
              <a:spcAft>
                <a:spcPts val="600"/>
              </a:spcAft>
            </a:pPr>
            <a:r>
              <a:rPr lang="es-ES" sz="1600" b="1" dirty="0">
                <a:latin typeface="Calibri" panose="020F0502020204030204" pitchFamily="34" charset="0"/>
                <a:cs typeface="Calibri" panose="020F0502020204030204" pitchFamily="34" charset="0"/>
              </a:rPr>
              <a:t>Discurso positivo</a:t>
            </a:r>
          </a:p>
        </p:txBody>
      </p:sp>
      <p:grpSp>
        <p:nvGrpSpPr>
          <p:cNvPr id="54" name="Agrupar 14">
            <a:extLst>
              <a:ext uri="{FF2B5EF4-FFF2-40B4-BE49-F238E27FC236}">
                <a16:creationId xmlns:a16="http://schemas.microsoft.com/office/drawing/2014/main" id="{EA1460BF-F182-5FF8-208C-4000CFBF7F82}"/>
              </a:ext>
            </a:extLst>
          </p:cNvPr>
          <p:cNvGrpSpPr/>
          <p:nvPr/>
        </p:nvGrpSpPr>
        <p:grpSpPr>
          <a:xfrm>
            <a:off x="4581525" y="2919867"/>
            <a:ext cx="370002" cy="325188"/>
            <a:chOff x="5892512" y="2805541"/>
            <a:chExt cx="459474" cy="403823"/>
          </a:xfrm>
        </p:grpSpPr>
        <p:sp>
          <p:nvSpPr>
            <p:cNvPr id="55" name="Elipse 54">
              <a:extLst>
                <a:ext uri="{FF2B5EF4-FFF2-40B4-BE49-F238E27FC236}">
                  <a16:creationId xmlns:a16="http://schemas.microsoft.com/office/drawing/2014/main" id="{0BD2196A-1E26-8E5E-21B3-DBE0CD293F71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7EA9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56" name="Elipse 55">
              <a:extLst>
                <a:ext uri="{FF2B5EF4-FFF2-40B4-BE49-F238E27FC236}">
                  <a16:creationId xmlns:a16="http://schemas.microsoft.com/office/drawing/2014/main" id="{8EFAD34E-ED90-F96B-03AD-EAB0D8039936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57" name="Triángulo 19">
              <a:extLst>
                <a:ext uri="{FF2B5EF4-FFF2-40B4-BE49-F238E27FC236}">
                  <a16:creationId xmlns:a16="http://schemas.microsoft.com/office/drawing/2014/main" id="{45DDDA89-4F2B-9D8F-1216-136766C6657C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92C1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</p:grpSp>
      <p:sp>
        <p:nvSpPr>
          <p:cNvPr id="58" name="Rectángulo redondeado 20">
            <a:extLst>
              <a:ext uri="{FF2B5EF4-FFF2-40B4-BE49-F238E27FC236}">
                <a16:creationId xmlns:a16="http://schemas.microsoft.com/office/drawing/2014/main" id="{44B3378F-5495-644D-4631-1BCDDD7DE4CA}"/>
              </a:ext>
            </a:extLst>
          </p:cNvPr>
          <p:cNvSpPr/>
          <p:nvPr/>
        </p:nvSpPr>
        <p:spPr>
          <a:xfrm>
            <a:off x="4755478" y="3347576"/>
            <a:ext cx="3428402" cy="402954"/>
          </a:xfrm>
          <a:prstGeom prst="roundRect">
            <a:avLst>
              <a:gd name="adj" fmla="val 24841"/>
            </a:avLst>
          </a:prstGeom>
          <a:solidFill>
            <a:srgbClr val="71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lvl="1">
              <a:spcAft>
                <a:spcPts val="600"/>
              </a:spcAft>
            </a:pPr>
            <a:r>
              <a:rPr lang="es-ES" sz="1600" b="1" dirty="0">
                <a:latin typeface="Calibri" panose="020F0502020204030204" pitchFamily="34" charset="0"/>
                <a:cs typeface="Calibri" panose="020F0502020204030204" pitchFamily="34" charset="0"/>
              </a:rPr>
              <a:t>Apoyo</a:t>
            </a:r>
          </a:p>
        </p:txBody>
      </p:sp>
      <p:grpSp>
        <p:nvGrpSpPr>
          <p:cNvPr id="59" name="Agrupar 14">
            <a:extLst>
              <a:ext uri="{FF2B5EF4-FFF2-40B4-BE49-F238E27FC236}">
                <a16:creationId xmlns:a16="http://schemas.microsoft.com/office/drawing/2014/main" id="{C4EE5396-A2FE-6565-215B-61D04A244707}"/>
              </a:ext>
            </a:extLst>
          </p:cNvPr>
          <p:cNvGrpSpPr/>
          <p:nvPr/>
        </p:nvGrpSpPr>
        <p:grpSpPr>
          <a:xfrm>
            <a:off x="4581525" y="3386460"/>
            <a:ext cx="370002" cy="325188"/>
            <a:chOff x="5892512" y="2805541"/>
            <a:chExt cx="459474" cy="403823"/>
          </a:xfrm>
        </p:grpSpPr>
        <p:sp>
          <p:nvSpPr>
            <p:cNvPr id="60" name="Elipse 59">
              <a:extLst>
                <a:ext uri="{FF2B5EF4-FFF2-40B4-BE49-F238E27FC236}">
                  <a16:creationId xmlns:a16="http://schemas.microsoft.com/office/drawing/2014/main" id="{5E7A25DA-14F1-1D7E-B9EF-C98F9FD254C7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553C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50F83458-1645-03B0-0EB8-86652D6C0666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62" name="Triángulo 24">
              <a:extLst>
                <a:ext uri="{FF2B5EF4-FFF2-40B4-BE49-F238E27FC236}">
                  <a16:creationId xmlns:a16="http://schemas.microsoft.com/office/drawing/2014/main" id="{26288C1C-6FFE-338C-1535-063B35C25E01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715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</p:grpSp>
      <p:sp>
        <p:nvSpPr>
          <p:cNvPr id="63" name="Rectángulo redondeado 25">
            <a:extLst>
              <a:ext uri="{FF2B5EF4-FFF2-40B4-BE49-F238E27FC236}">
                <a16:creationId xmlns:a16="http://schemas.microsoft.com/office/drawing/2014/main" id="{9A349CDA-A0C8-245E-AD26-8B5738DEBCFF}"/>
              </a:ext>
            </a:extLst>
          </p:cNvPr>
          <p:cNvSpPr/>
          <p:nvPr/>
        </p:nvSpPr>
        <p:spPr>
          <a:xfrm>
            <a:off x="4755478" y="3814169"/>
            <a:ext cx="3428402" cy="402954"/>
          </a:xfrm>
          <a:prstGeom prst="roundRect">
            <a:avLst>
              <a:gd name="adj" fmla="val 24841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lvl="1">
              <a:spcAft>
                <a:spcPts val="600"/>
              </a:spcAft>
            </a:pPr>
            <a:r>
              <a:rPr lang="es-E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Coraje</a:t>
            </a:r>
          </a:p>
        </p:txBody>
      </p:sp>
      <p:grpSp>
        <p:nvGrpSpPr>
          <p:cNvPr id="64" name="Agrupar 14">
            <a:extLst>
              <a:ext uri="{FF2B5EF4-FFF2-40B4-BE49-F238E27FC236}">
                <a16:creationId xmlns:a16="http://schemas.microsoft.com/office/drawing/2014/main" id="{74783245-03EC-00EF-118D-B66C167CC47E}"/>
              </a:ext>
            </a:extLst>
          </p:cNvPr>
          <p:cNvGrpSpPr/>
          <p:nvPr/>
        </p:nvGrpSpPr>
        <p:grpSpPr>
          <a:xfrm>
            <a:off x="4581525" y="3853053"/>
            <a:ext cx="370002" cy="325188"/>
            <a:chOff x="5892512" y="2805541"/>
            <a:chExt cx="459474" cy="403823"/>
          </a:xfrm>
        </p:grpSpPr>
        <p:sp>
          <p:nvSpPr>
            <p:cNvPr id="65" name="Elipse 64">
              <a:extLst>
                <a:ext uri="{FF2B5EF4-FFF2-40B4-BE49-F238E27FC236}">
                  <a16:creationId xmlns:a16="http://schemas.microsoft.com/office/drawing/2014/main" id="{E0A003C8-E417-5F4E-A083-CB3D6C37D68F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C338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66" name="Elipse 65">
              <a:extLst>
                <a:ext uri="{FF2B5EF4-FFF2-40B4-BE49-F238E27FC236}">
                  <a16:creationId xmlns:a16="http://schemas.microsoft.com/office/drawing/2014/main" id="{5E161BAC-AFE0-8AB8-DD6F-8E1BF9A4080A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67" name="Triángulo 29">
              <a:extLst>
                <a:ext uri="{FF2B5EF4-FFF2-40B4-BE49-F238E27FC236}">
                  <a16:creationId xmlns:a16="http://schemas.microsoft.com/office/drawing/2014/main" id="{6BDC75ED-BD20-2194-E866-E8144214CEC6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</p:grpSp>
      <p:sp>
        <p:nvSpPr>
          <p:cNvPr id="68" name="Rectángulo redondeado 30">
            <a:extLst>
              <a:ext uri="{FF2B5EF4-FFF2-40B4-BE49-F238E27FC236}">
                <a16:creationId xmlns:a16="http://schemas.microsoft.com/office/drawing/2014/main" id="{5E902A12-7A7F-4CAA-978F-B5DFFB532813}"/>
              </a:ext>
            </a:extLst>
          </p:cNvPr>
          <p:cNvSpPr/>
          <p:nvPr/>
        </p:nvSpPr>
        <p:spPr>
          <a:xfrm>
            <a:off x="4755478" y="4280762"/>
            <a:ext cx="3428402" cy="402954"/>
          </a:xfrm>
          <a:prstGeom prst="roundRect">
            <a:avLst>
              <a:gd name="adj" fmla="val 24841"/>
            </a:avLst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lvl="1">
              <a:spcAft>
                <a:spcPts val="600"/>
              </a:spcAft>
            </a:pPr>
            <a:r>
              <a:rPr lang="es-E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Celebración del éxito</a:t>
            </a:r>
          </a:p>
        </p:txBody>
      </p:sp>
      <p:grpSp>
        <p:nvGrpSpPr>
          <p:cNvPr id="69" name="Agrupar 14">
            <a:extLst>
              <a:ext uri="{FF2B5EF4-FFF2-40B4-BE49-F238E27FC236}">
                <a16:creationId xmlns:a16="http://schemas.microsoft.com/office/drawing/2014/main" id="{53DB555E-C04D-A518-48B6-C22EA2312687}"/>
              </a:ext>
            </a:extLst>
          </p:cNvPr>
          <p:cNvGrpSpPr/>
          <p:nvPr/>
        </p:nvGrpSpPr>
        <p:grpSpPr>
          <a:xfrm>
            <a:off x="4581525" y="4319646"/>
            <a:ext cx="370002" cy="325188"/>
            <a:chOff x="5892512" y="2805541"/>
            <a:chExt cx="459474" cy="403823"/>
          </a:xfrm>
        </p:grpSpPr>
        <p:sp>
          <p:nvSpPr>
            <p:cNvPr id="70" name="Elipse 69">
              <a:extLst>
                <a:ext uri="{FF2B5EF4-FFF2-40B4-BE49-F238E27FC236}">
                  <a16:creationId xmlns:a16="http://schemas.microsoft.com/office/drawing/2014/main" id="{3508B8A5-6CB8-0EAE-B11F-E55BB5F2F922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E0AD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71" name="Elipse 70">
              <a:extLst>
                <a:ext uri="{FF2B5EF4-FFF2-40B4-BE49-F238E27FC236}">
                  <a16:creationId xmlns:a16="http://schemas.microsoft.com/office/drawing/2014/main" id="{5FE12D3A-40B8-3B3C-6E5C-B6E37C4FF069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72" name="Triángulo 34">
              <a:extLst>
                <a:ext uri="{FF2B5EF4-FFF2-40B4-BE49-F238E27FC236}">
                  <a16:creationId xmlns:a16="http://schemas.microsoft.com/office/drawing/2014/main" id="{E8EAF731-879D-499B-3990-6DF521447876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FDC2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</p:grpSp>
      <p:sp>
        <p:nvSpPr>
          <p:cNvPr id="73" name="Rectángulo redondeado 35">
            <a:extLst>
              <a:ext uri="{FF2B5EF4-FFF2-40B4-BE49-F238E27FC236}">
                <a16:creationId xmlns:a16="http://schemas.microsoft.com/office/drawing/2014/main" id="{771DF421-9C85-9FD4-724D-CD0654E99444}"/>
              </a:ext>
            </a:extLst>
          </p:cNvPr>
          <p:cNvSpPr/>
          <p:nvPr/>
        </p:nvSpPr>
        <p:spPr>
          <a:xfrm>
            <a:off x="4755478" y="4753420"/>
            <a:ext cx="3428402" cy="402954"/>
          </a:xfrm>
          <a:prstGeom prst="roundRect">
            <a:avLst>
              <a:gd name="adj" fmla="val 24841"/>
            </a:avLst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lvl="1">
              <a:spcAft>
                <a:spcPts val="600"/>
              </a:spcAft>
            </a:pPr>
            <a:r>
              <a:rPr lang="es-ES" sz="1600" b="1" dirty="0">
                <a:latin typeface="Calibri" panose="020F0502020204030204" pitchFamily="34" charset="0"/>
                <a:cs typeface="Calibri" panose="020F0502020204030204" pitchFamily="34" charset="0"/>
              </a:rPr>
              <a:t>Integridad</a:t>
            </a:r>
            <a:endParaRPr lang="es-PE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4" name="Agrupar 14">
            <a:extLst>
              <a:ext uri="{FF2B5EF4-FFF2-40B4-BE49-F238E27FC236}">
                <a16:creationId xmlns:a16="http://schemas.microsoft.com/office/drawing/2014/main" id="{B43DC5C3-82B4-76D0-8F97-BB93993B6384}"/>
              </a:ext>
            </a:extLst>
          </p:cNvPr>
          <p:cNvGrpSpPr/>
          <p:nvPr/>
        </p:nvGrpSpPr>
        <p:grpSpPr>
          <a:xfrm>
            <a:off x="4581525" y="4792304"/>
            <a:ext cx="370002" cy="325188"/>
            <a:chOff x="5892512" y="2805541"/>
            <a:chExt cx="459474" cy="403823"/>
          </a:xfrm>
        </p:grpSpPr>
        <p:sp>
          <p:nvSpPr>
            <p:cNvPr id="75" name="Elipse 74">
              <a:extLst>
                <a:ext uri="{FF2B5EF4-FFF2-40B4-BE49-F238E27FC236}">
                  <a16:creationId xmlns:a16="http://schemas.microsoft.com/office/drawing/2014/main" id="{0CB60E09-A9D5-000C-11B8-BD9AB9CD653B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6C72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76" name="Elipse 75">
              <a:extLst>
                <a:ext uri="{FF2B5EF4-FFF2-40B4-BE49-F238E27FC236}">
                  <a16:creationId xmlns:a16="http://schemas.microsoft.com/office/drawing/2014/main" id="{90366F15-FC90-AC2B-9212-5CC72C74970D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  <p:sp>
          <p:nvSpPr>
            <p:cNvPr id="77" name="Triángulo 39">
              <a:extLst>
                <a:ext uri="{FF2B5EF4-FFF2-40B4-BE49-F238E27FC236}">
                  <a16:creationId xmlns:a16="http://schemas.microsoft.com/office/drawing/2014/main" id="{3E37075D-0637-6C41-8900-6BF7D66C568A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808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600"/>
            </a:p>
          </p:txBody>
        </p:sp>
      </p:grpSp>
      <p:pic>
        <p:nvPicPr>
          <p:cNvPr id="78" name="Picture 2" descr="Metal wheels that read Ethics, Respect, Honesty and Integrity">
            <a:extLst>
              <a:ext uri="{FF2B5EF4-FFF2-40B4-BE49-F238E27FC236}">
                <a16:creationId xmlns:a16="http://schemas.microsoft.com/office/drawing/2014/main" id="{1AFC9E70-CF7B-1F1D-BEC0-B19DF5EF98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06"/>
          <a:stretch/>
        </p:blipFill>
        <p:spPr bwMode="auto">
          <a:xfrm rot="16200000">
            <a:off x="290765" y="1132137"/>
            <a:ext cx="4314324" cy="3889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5">
            <a:extLst>
              <a:ext uri="{FF2B5EF4-FFF2-40B4-BE49-F238E27FC236}">
                <a16:creationId xmlns:a16="http://schemas.microsoft.com/office/drawing/2014/main" id="{6FF0AA7F-9218-1C0E-004B-C94DC637A0E7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CULTURA DEL EQUIPO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19247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E6F31A83-6295-F035-6D7A-71C7472609C3}"/>
              </a:ext>
            </a:extLst>
          </p:cNvPr>
          <p:cNvGrpSpPr/>
          <p:nvPr/>
        </p:nvGrpSpPr>
        <p:grpSpPr>
          <a:xfrm>
            <a:off x="503234" y="912813"/>
            <a:ext cx="8172453" cy="4321174"/>
            <a:chOff x="503235" y="811155"/>
            <a:chExt cx="8137530" cy="4422832"/>
          </a:xfrm>
        </p:grpSpPr>
        <p:sp>
          <p:nvSpPr>
            <p:cNvPr id="2" name="Rectángulo redondeado 3">
              <a:extLst>
                <a:ext uri="{FF2B5EF4-FFF2-40B4-BE49-F238E27FC236}">
                  <a16:creationId xmlns:a16="http://schemas.microsoft.com/office/drawing/2014/main" id="{A702F71B-5C38-793A-1F67-2C662ECDEC0E}"/>
                </a:ext>
              </a:extLst>
            </p:cNvPr>
            <p:cNvSpPr/>
            <p:nvPr/>
          </p:nvSpPr>
          <p:spPr>
            <a:xfrm>
              <a:off x="503237" y="811155"/>
              <a:ext cx="3889376" cy="2127490"/>
            </a:xfrm>
            <a:prstGeom prst="roundRect">
              <a:avLst>
                <a:gd name="adj" fmla="val 4996"/>
              </a:avLst>
            </a:prstGeom>
            <a:solidFill>
              <a:srgbClr val="CCEFF2"/>
            </a:solidFill>
            <a:ln w="38100">
              <a:solidFill>
                <a:srgbClr val="00B1C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108000" rtlCol="0" anchor="t"/>
            <a:lstStyle/>
            <a:p>
              <a:pPr lvl="0">
                <a:spcAft>
                  <a:spcPts val="600"/>
                </a:spcAft>
              </a:pPr>
              <a:r>
                <a:rPr lang="es-PE" sz="1200" b="1" dirty="0">
                  <a:solidFill>
                    <a:srgbClr val="00B1C2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TRANSPARENCIA</a:t>
              </a:r>
            </a:p>
            <a:p>
              <a:pPr marL="185738" lvl="0" indent="-185738">
                <a:buClr>
                  <a:srgbClr val="00B1C2"/>
                </a:buClr>
                <a:buFont typeface="Arial" panose="020B0604020202020204" pitchFamily="34" charset="0"/>
                <a:buChar char="•"/>
              </a:pPr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Ser transparente en cómo uno piensa, toma decisiones y procesa la información ayuda a otros a identificar y compartir sus propios procesos.</a:t>
              </a:r>
            </a:p>
            <a:p>
              <a:pPr marL="185738" lvl="0" indent="-185738">
                <a:buClr>
                  <a:srgbClr val="00B1C2"/>
                </a:buClr>
                <a:buFont typeface="Arial" panose="020B0604020202020204" pitchFamily="34" charset="0"/>
                <a:buChar char="•"/>
              </a:pPr>
              <a:endParaRPr lang="es-PE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marL="185738" lvl="0" indent="-185738">
                <a:buClr>
                  <a:srgbClr val="00B1C2"/>
                </a:buClr>
                <a:buFont typeface="Arial" panose="020B0604020202020204" pitchFamily="34" charset="0"/>
                <a:buChar char="•"/>
              </a:pPr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Esto puede extenderse a ser también transparente sobre los sesgos.</a:t>
              </a:r>
              <a:endParaRPr lang="es-PE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0"/>
              <a:endParaRPr lang="es-PE" sz="1200" b="1" dirty="0">
                <a:solidFill>
                  <a:srgbClr val="00B1C2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" name="Rectángulo redondeado 4">
              <a:extLst>
                <a:ext uri="{FF2B5EF4-FFF2-40B4-BE49-F238E27FC236}">
                  <a16:creationId xmlns:a16="http://schemas.microsoft.com/office/drawing/2014/main" id="{9FA04937-43E4-C49D-3D97-156B4D3E5D5F}"/>
                </a:ext>
              </a:extLst>
            </p:cNvPr>
            <p:cNvSpPr/>
            <p:nvPr/>
          </p:nvSpPr>
          <p:spPr>
            <a:xfrm>
              <a:off x="4751389" y="811155"/>
              <a:ext cx="3889376" cy="2127490"/>
            </a:xfrm>
            <a:prstGeom prst="roundRect">
              <a:avLst>
                <a:gd name="adj" fmla="val 4996"/>
              </a:avLst>
            </a:prstGeom>
            <a:solidFill>
              <a:srgbClr val="FFD7C1"/>
            </a:solidFill>
            <a:ln w="38100">
              <a:solidFill>
                <a:srgbClr val="FE7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108000" rtlCol="0" anchor="t"/>
            <a:lstStyle/>
            <a:p>
              <a:pPr lvl="0">
                <a:spcAft>
                  <a:spcPts val="600"/>
                </a:spcAft>
              </a:pPr>
              <a:r>
                <a:rPr lang="es-PE" sz="1200" b="1" dirty="0">
                  <a:solidFill>
                    <a:srgbClr val="FE6528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RESPETO</a:t>
              </a:r>
            </a:p>
            <a:p>
              <a:pPr lvl="0"/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Establecer un escenario para que todos los miembros del equipo de proyecto demuestren respeto: </a:t>
              </a:r>
            </a:p>
            <a:p>
              <a:pPr lvl="0"/>
              <a:endParaRPr lang="es-PE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marL="185738" lvl="1" indent="-176213">
                <a:buClr>
                  <a:srgbClr val="FE6528"/>
                </a:buClr>
                <a:buFont typeface="Arial" panose="020B0604020202020204" pitchFamily="34" charset="0"/>
                <a:buChar char="•"/>
              </a:pPr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Por cada persona.</a:t>
              </a:r>
            </a:p>
            <a:p>
              <a:pPr marL="185738" lvl="1" indent="-176213">
                <a:buClr>
                  <a:srgbClr val="FE6528"/>
                </a:buClr>
                <a:buFont typeface="Arial" panose="020B0604020202020204" pitchFamily="34" charset="0"/>
                <a:buChar char="•"/>
              </a:pPr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Por cómo piensa la persona.</a:t>
              </a:r>
            </a:p>
            <a:p>
              <a:pPr marL="185738" lvl="1" indent="-176213">
                <a:buClr>
                  <a:srgbClr val="FE6528"/>
                </a:buClr>
                <a:buFont typeface="Arial" panose="020B0604020202020204" pitchFamily="34" charset="0"/>
                <a:buChar char="•"/>
              </a:pPr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Por las habilidades de la persona.</a:t>
              </a:r>
            </a:p>
            <a:p>
              <a:pPr marL="185738" lvl="1" indent="-176213">
                <a:buClr>
                  <a:srgbClr val="FE6528"/>
                </a:buClr>
                <a:buFont typeface="Arial" panose="020B0604020202020204" pitchFamily="34" charset="0"/>
                <a:buChar char="•"/>
              </a:pPr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Por la perspectiva y experiencia que la persona aporta al equipo de proyecto.</a:t>
              </a:r>
              <a:endParaRPr lang="es-PE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0"/>
              <a:endParaRPr lang="es-PE" sz="1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" name="Rectángulo redondeado 3">
              <a:extLst>
                <a:ext uri="{FF2B5EF4-FFF2-40B4-BE49-F238E27FC236}">
                  <a16:creationId xmlns:a16="http://schemas.microsoft.com/office/drawing/2014/main" id="{E6941D22-A2D3-9746-400A-4E18100FC64B}"/>
                </a:ext>
              </a:extLst>
            </p:cNvPr>
            <p:cNvSpPr/>
            <p:nvPr/>
          </p:nvSpPr>
          <p:spPr>
            <a:xfrm>
              <a:off x="503235" y="3075027"/>
              <a:ext cx="3889376" cy="2158960"/>
            </a:xfrm>
            <a:prstGeom prst="roundRect">
              <a:avLst>
                <a:gd name="adj" fmla="val 4713"/>
              </a:avLst>
            </a:prstGeom>
            <a:solidFill>
              <a:srgbClr val="DDEEC7"/>
            </a:solidFill>
            <a:ln w="38100">
              <a:solidFill>
                <a:srgbClr val="92C14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108000" rtlCol="0" anchor="t"/>
            <a:lstStyle/>
            <a:p>
              <a:pPr>
                <a:spcAft>
                  <a:spcPts val="600"/>
                </a:spcAft>
              </a:pPr>
              <a:r>
                <a:rPr lang="es-MX" sz="1200" b="1" dirty="0">
                  <a:solidFill>
                    <a:srgbClr val="92C14E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DISCURSO POSITIVO</a:t>
              </a:r>
              <a:endParaRPr lang="es-419" sz="1200" b="1" dirty="0">
                <a:solidFill>
                  <a:srgbClr val="92C14E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marL="185738" indent="-185738">
                <a:buClr>
                  <a:srgbClr val="92C14E"/>
                </a:buClr>
                <a:buFont typeface="Arial" panose="020B0604020202020204" pitchFamily="34" charset="0"/>
                <a:buChar char="•"/>
              </a:pPr>
              <a:r>
                <a:rPr lang="es-419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 lo largo del proyecto, se producirán diversas opiniones, diferentes formas de abordar las situaciones y malentendidos.</a:t>
              </a:r>
            </a:p>
            <a:p>
              <a:pPr marL="185738" indent="-185738">
                <a:buClr>
                  <a:srgbClr val="92C14E"/>
                </a:buClr>
                <a:buFont typeface="Arial" panose="020B0604020202020204" pitchFamily="34" charset="0"/>
                <a:buChar char="•"/>
              </a:pPr>
              <a:r>
                <a:rPr lang="es-419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Representan una oportunidad para mantener un diálogo en lugar de un debate. </a:t>
              </a:r>
            </a:p>
            <a:p>
              <a:pPr marL="185738" indent="-185738">
                <a:buClr>
                  <a:srgbClr val="92C14E"/>
                </a:buClr>
                <a:buFont typeface="Arial" panose="020B0604020202020204" pitchFamily="34" charset="0"/>
                <a:buChar char="•"/>
              </a:pPr>
              <a:r>
                <a:rPr lang="es-419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Un diálogo implica trabajar con otros para resolver opiniones divergentes.</a:t>
              </a:r>
            </a:p>
            <a:p>
              <a:pPr marL="185738" indent="-185738">
                <a:buClr>
                  <a:srgbClr val="92C14E"/>
                </a:buClr>
                <a:buFont typeface="Arial" panose="020B0604020202020204" pitchFamily="34" charset="0"/>
                <a:buChar char="•"/>
              </a:pPr>
              <a:r>
                <a:rPr lang="es-419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El objetivo es llegar a una solución que todas las partes puedan aceptar.</a:t>
              </a:r>
            </a:p>
            <a:p>
              <a:pPr lvl="0"/>
              <a:endParaRPr lang="es-PE" sz="1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" name="Rectángulo redondeado 4">
              <a:extLst>
                <a:ext uri="{FF2B5EF4-FFF2-40B4-BE49-F238E27FC236}">
                  <a16:creationId xmlns:a16="http://schemas.microsoft.com/office/drawing/2014/main" id="{30A30BE2-D4EF-A96B-ADA2-5FCBC5038262}"/>
                </a:ext>
              </a:extLst>
            </p:cNvPr>
            <p:cNvSpPr/>
            <p:nvPr/>
          </p:nvSpPr>
          <p:spPr>
            <a:xfrm>
              <a:off x="4751389" y="3075027"/>
              <a:ext cx="3889376" cy="2158960"/>
            </a:xfrm>
            <a:prstGeom prst="roundRect">
              <a:avLst>
                <a:gd name="adj" fmla="val 3580"/>
              </a:avLst>
            </a:prstGeom>
            <a:solidFill>
              <a:srgbClr val="E3DCED"/>
            </a:solidFill>
            <a:ln w="3810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108000" rtlCol="0" anchor="t"/>
            <a:lstStyle/>
            <a:p>
              <a:pPr marL="185738" indent="-185738">
                <a:spcAft>
                  <a:spcPts val="600"/>
                </a:spcAft>
              </a:pPr>
              <a:r>
                <a:rPr lang="es-MX" sz="1200" b="1" dirty="0">
                  <a:solidFill>
                    <a:srgbClr val="714FA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APOYO</a:t>
              </a:r>
              <a:endParaRPr lang="es-419" sz="1200" b="1" dirty="0">
                <a:solidFill>
                  <a:srgbClr val="714FA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marL="185738" indent="-185738">
                <a:spcAft>
                  <a:spcPts val="600"/>
                </a:spcAft>
                <a:buClr>
                  <a:srgbClr val="714FA0"/>
                </a:buClr>
                <a:buFont typeface="Arial" panose="020B0604020202020204" pitchFamily="34" charset="0"/>
                <a:buChar char="•"/>
              </a:pPr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Los proyectos pueden resultar desafiantes desde las perspectivas de los retos técnicos, las influencias ambientales y las interacciones interpersonales.</a:t>
              </a:r>
            </a:p>
            <a:p>
              <a:pPr marL="185738" indent="-185738">
                <a:spcAft>
                  <a:spcPts val="600"/>
                </a:spcAft>
                <a:buClr>
                  <a:srgbClr val="714FA0"/>
                </a:buClr>
                <a:buFont typeface="Arial" panose="020B0604020202020204" pitchFamily="34" charset="0"/>
                <a:buChar char="•"/>
              </a:pPr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Apoyar a los miembros del equipo de proyecto a través de la </a:t>
              </a:r>
              <a:r>
                <a:rPr lang="es-ES" sz="12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resolución de problemas</a:t>
              </a:r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y la </a:t>
              </a:r>
              <a:r>
                <a:rPr lang="es-ES" sz="12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eliminación de impedimentos</a:t>
              </a:r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construye una cultura de apoyo.</a:t>
              </a:r>
            </a:p>
            <a:p>
              <a:pPr marL="185738" indent="-185738">
                <a:spcAft>
                  <a:spcPts val="600"/>
                </a:spcAft>
                <a:buClr>
                  <a:srgbClr val="714FA0"/>
                </a:buClr>
                <a:buFont typeface="Arial" panose="020B0604020202020204" pitchFamily="34" charset="0"/>
                <a:buChar char="•"/>
              </a:pPr>
              <a:r>
                <a:rPr lang="es-ES" sz="12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El apoyo también se puede demostrar brindando aliento, mostrando empatía y en la escucha activa.</a:t>
              </a:r>
              <a:endParaRPr lang="es-PE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0"/>
              <a:endParaRPr lang="es-PE" sz="1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7" name="Rectangle 5">
            <a:extLst>
              <a:ext uri="{FF2B5EF4-FFF2-40B4-BE49-F238E27FC236}">
                <a16:creationId xmlns:a16="http://schemas.microsoft.com/office/drawing/2014/main" id="{709FE2EE-9143-F3B1-7865-1560D8683942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CULTURA DEL EQUIPO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0676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6918960" y="5364482"/>
            <a:ext cx="2133600" cy="22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object 7"/>
          <p:cNvSpPr txBox="1"/>
          <p:nvPr/>
        </p:nvSpPr>
        <p:spPr>
          <a:xfrm>
            <a:off x="1282300" y="918374"/>
            <a:ext cx="4923768" cy="280076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buClr>
                <a:srgbClr val="EE4639"/>
              </a:buClr>
              <a:buSzPct val="100000"/>
              <a:tabLst>
                <a:tab pos="121285" algn="l"/>
              </a:tabLst>
            </a:pPr>
            <a:r>
              <a:rPr lang="es-MX" sz="1400" spc="-10" dirty="0">
                <a:latin typeface="Calibri" panose="020F0502020204030204" pitchFamily="34" charset="0"/>
                <a:cs typeface="Calibri" panose="020F0502020204030204" pitchFamily="34" charset="0"/>
              </a:rPr>
              <a:t>En esta sesión:</a:t>
            </a:r>
          </a:p>
          <a:p>
            <a:pPr marL="11725">
              <a:buClr>
                <a:srgbClr val="EE4639"/>
              </a:buClr>
              <a:buSzPct val="100000"/>
              <a:tabLst>
                <a:tab pos="121285" algn="l"/>
              </a:tabLst>
            </a:pPr>
            <a:endParaRPr lang="es-MX" sz="1400" spc="-1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000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r>
              <a:rPr lang="es-MX" sz="1400" b="1" spc="-10" dirty="0">
                <a:latin typeface="Calibri" panose="020F0502020204030204" pitchFamily="34" charset="0"/>
                <a:cs typeface="Calibri" panose="020F0502020204030204" pitchFamily="34" charset="0"/>
              </a:rPr>
              <a:t>Reconocerás</a:t>
            </a:r>
            <a:r>
              <a:rPr lang="es-MX" sz="1400" spc="-10" dirty="0">
                <a:latin typeface="Calibri" panose="020F0502020204030204" pitchFamily="34" charset="0"/>
                <a:cs typeface="Calibri" panose="020F0502020204030204" pitchFamily="34" charset="0"/>
              </a:rPr>
              <a:t> la diferencia entre ciclo de vida del producto y ciclo de vida del proyecto.</a:t>
            </a:r>
          </a:p>
          <a:p>
            <a:pPr marL="180000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endParaRPr lang="es-MX" sz="1400" spc="-1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000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r>
              <a:rPr lang="es-MX" sz="1400" b="1" spc="-10" dirty="0">
                <a:latin typeface="Calibri" panose="020F0502020204030204" pitchFamily="34" charset="0"/>
                <a:cs typeface="Calibri" panose="020F0502020204030204" pitchFamily="34" charset="0"/>
              </a:rPr>
              <a:t>Entenderás</a:t>
            </a:r>
            <a:r>
              <a:rPr lang="es-MX" sz="1400" spc="-10" dirty="0">
                <a:latin typeface="Calibri" panose="020F0502020204030204" pitchFamily="34" charset="0"/>
                <a:cs typeface="Calibri" panose="020F0502020204030204" pitchFamily="34" charset="0"/>
              </a:rPr>
              <a:t> qué actividades clave se realizan para iniciar todo proyecto.</a:t>
            </a:r>
          </a:p>
          <a:p>
            <a:pPr marL="180000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endParaRPr lang="es-MX" sz="1400" spc="-1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000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r>
              <a:rPr lang="es-MX" sz="1400" b="1" spc="-10" dirty="0">
                <a:latin typeface="Calibri" panose="020F0502020204030204" pitchFamily="34" charset="0"/>
                <a:cs typeface="Calibri" panose="020F0502020204030204" pitchFamily="34" charset="0"/>
              </a:rPr>
              <a:t>Distinguirás</a:t>
            </a:r>
            <a:r>
              <a:rPr lang="es-MX" sz="1400" spc="-10" dirty="0">
                <a:latin typeface="Calibri" panose="020F0502020204030204" pitchFamily="34" charset="0"/>
                <a:cs typeface="Calibri" panose="020F0502020204030204" pitchFamily="34" charset="0"/>
              </a:rPr>
              <a:t> los tipos de interesados que participan durante la vida del proyecto.</a:t>
            </a:r>
          </a:p>
          <a:p>
            <a:pPr marL="180000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endParaRPr lang="es-MX" sz="1400" spc="-1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000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r>
              <a:rPr lang="es-MX" sz="1400" b="1" spc="-10" dirty="0">
                <a:latin typeface="Calibri" panose="020F0502020204030204" pitchFamily="34" charset="0"/>
                <a:cs typeface="Calibri" panose="020F0502020204030204" pitchFamily="34" charset="0"/>
              </a:rPr>
              <a:t>Comprenderás</a:t>
            </a:r>
            <a:r>
              <a:rPr lang="es-MX" sz="1400" spc="-10" dirty="0">
                <a:latin typeface="Calibri" panose="020F0502020204030204" pitchFamily="34" charset="0"/>
                <a:cs typeface="Calibri" panose="020F0502020204030204" pitchFamily="34" charset="0"/>
              </a:rPr>
              <a:t> la importancia del acta de constitución, la cual contiene información relevante para el inicio formal del proyecto.</a:t>
            </a:r>
            <a:endParaRPr lang="es-PE" sz="1400" spc="-10" dirty="0">
              <a:solidFill>
                <a:srgbClr val="26262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841" y="954887"/>
            <a:ext cx="117851" cy="121369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4" cstate="print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63" y="3052733"/>
            <a:ext cx="1689027" cy="2181257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Rectangle 5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INTRODUCCIÓN </a:t>
            </a:r>
          </a:p>
        </p:txBody>
      </p:sp>
    </p:spTree>
    <p:extLst>
      <p:ext uri="{BB962C8B-B14F-4D97-AF65-F5344CB8AC3E}">
        <p14:creationId xmlns:p14="http://schemas.microsoft.com/office/powerpoint/2010/main" val="7832399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redondeado 3">
            <a:extLst>
              <a:ext uri="{FF2B5EF4-FFF2-40B4-BE49-F238E27FC236}">
                <a16:creationId xmlns:a16="http://schemas.microsoft.com/office/drawing/2014/main" id="{A229C300-A00E-ADC3-7C47-ADEC0CD495F9}"/>
              </a:ext>
            </a:extLst>
          </p:cNvPr>
          <p:cNvSpPr/>
          <p:nvPr/>
        </p:nvSpPr>
        <p:spPr>
          <a:xfrm>
            <a:off x="503234" y="912813"/>
            <a:ext cx="3889379" cy="4321175"/>
          </a:xfrm>
          <a:prstGeom prst="roundRect">
            <a:avLst>
              <a:gd name="adj" fmla="val 4713"/>
            </a:avLst>
          </a:prstGeom>
          <a:solidFill>
            <a:srgbClr val="FBC8C4"/>
          </a:solidFill>
          <a:ln w="38100">
            <a:solidFill>
              <a:srgbClr val="EE46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80000" rIns="36000" rtlCol="0" anchor="t"/>
          <a:lstStyle/>
          <a:p>
            <a:pPr>
              <a:spcAft>
                <a:spcPts val="600"/>
              </a:spcAft>
            </a:pPr>
            <a:r>
              <a:rPr lang="es-MX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CORAJE</a:t>
            </a:r>
            <a:endParaRPr lang="es-419" sz="1600" b="1" dirty="0">
              <a:solidFill>
                <a:srgbClr val="EE463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spcAft>
                <a:spcPts val="600"/>
              </a:spcAft>
              <a:buClr>
                <a:srgbClr val="EE4639"/>
              </a:buClr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Puede ser intimidante recomendar un nuevo enfoque para un problema o para una forma de trabajar.</a:t>
            </a:r>
          </a:p>
          <a:p>
            <a:pPr marL="185738" indent="-185738">
              <a:spcAft>
                <a:spcPts val="600"/>
              </a:spcAft>
              <a:buClr>
                <a:srgbClr val="EE4639"/>
              </a:buClr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Del mismo modo, puede ser difícil estar en desacuerdo con un experto en la materia o con alguien con mayor autoridad.</a:t>
            </a:r>
          </a:p>
          <a:p>
            <a:pPr marL="185738" indent="-185738">
              <a:spcAft>
                <a:spcPts val="600"/>
              </a:spcAft>
              <a:buClr>
                <a:srgbClr val="EE4639"/>
              </a:buClr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Demostrar tener el valor que se necesita para hacer una sugerencia, estar en desacuerdo o probar algo nuevo permite una cultura de experimentación y comunica a los demás que es seguro ser valiente y probar nuevos enfoques.</a:t>
            </a:r>
          </a:p>
          <a:p>
            <a:pPr lvl="0">
              <a:spcAft>
                <a:spcPts val="600"/>
              </a:spcAft>
            </a:pPr>
            <a:endParaRPr lang="es-PE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ángulo redondeado 4">
            <a:extLst>
              <a:ext uri="{FF2B5EF4-FFF2-40B4-BE49-F238E27FC236}">
                <a16:creationId xmlns:a16="http://schemas.microsoft.com/office/drawing/2014/main" id="{752E0DBC-19C4-2C41-B332-7493A3A03CF5}"/>
              </a:ext>
            </a:extLst>
          </p:cNvPr>
          <p:cNvSpPr/>
          <p:nvPr/>
        </p:nvSpPr>
        <p:spPr>
          <a:xfrm>
            <a:off x="4751388" y="912813"/>
            <a:ext cx="3924299" cy="4321175"/>
          </a:xfrm>
          <a:prstGeom prst="roundRect">
            <a:avLst>
              <a:gd name="adj" fmla="val 3580"/>
            </a:avLst>
          </a:prstGeom>
          <a:solidFill>
            <a:srgbClr val="FFEDBF"/>
          </a:solidFill>
          <a:ln w="38100">
            <a:solidFill>
              <a:srgbClr val="FDC2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80000" rIns="72000" rtlCol="0" anchor="t"/>
          <a:lstStyle/>
          <a:p>
            <a:pPr>
              <a:spcAft>
                <a:spcPts val="600"/>
              </a:spcAft>
            </a:pPr>
            <a:r>
              <a:rPr lang="es-MX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CELEBRACIÓN DEL ÉXITO</a:t>
            </a:r>
            <a:endParaRPr lang="es-419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spcAft>
                <a:spcPts val="600"/>
              </a:spcAft>
              <a:buClr>
                <a:srgbClr val="FDC212"/>
              </a:buClr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Centrarse en los objetivos, desafíos y problemas del proyecto a menudo deja de lado el hecho de que los miembros y el equipo están avanzando constantemente hacia esos objetivos.</a:t>
            </a:r>
          </a:p>
          <a:p>
            <a:pPr marL="185738" indent="-185738">
              <a:spcAft>
                <a:spcPts val="600"/>
              </a:spcAft>
              <a:buClr>
                <a:srgbClr val="FDC212"/>
              </a:buClr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Debido a que el trabajo tiene prioridad, los miembros del equipo pueden diferir el reconocimiento de las demostraciones de innovación, adaptación, servicio a los demás y aprendizaje.</a:t>
            </a:r>
          </a:p>
          <a:p>
            <a:pPr marL="185738" indent="-185738">
              <a:spcAft>
                <a:spcPts val="600"/>
              </a:spcAft>
              <a:buClr>
                <a:srgbClr val="FDC212"/>
              </a:buClr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Reconocer tales contribuciones en tiempo real puede mantener motivados al equipo de proyecto y a las personas.</a:t>
            </a:r>
          </a:p>
          <a:p>
            <a:pPr lvl="0">
              <a:spcAft>
                <a:spcPts val="600"/>
              </a:spcAft>
            </a:pPr>
            <a:endParaRPr lang="es-PE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C4F9848E-3DDF-59C5-B17D-A91EF218A3C2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CULTURA DEL EQUIPO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4082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3">
            <a:extLst>
              <a:ext uri="{FF2B5EF4-FFF2-40B4-BE49-F238E27FC236}">
                <a16:creationId xmlns:a16="http://schemas.microsoft.com/office/drawing/2014/main" id="{6E1F15FE-1C38-4A6A-B2B0-719D556FDFDD}"/>
              </a:ext>
            </a:extLst>
          </p:cNvPr>
          <p:cNvSpPr/>
          <p:nvPr/>
        </p:nvSpPr>
        <p:spPr>
          <a:xfrm>
            <a:off x="503237" y="1327096"/>
            <a:ext cx="3889376" cy="2744520"/>
          </a:xfrm>
          <a:prstGeom prst="roundRect">
            <a:avLst>
              <a:gd name="adj" fmla="val 4713"/>
            </a:avLst>
          </a:prstGeom>
          <a:solidFill>
            <a:schemeClr val="bg1">
              <a:lumMod val="95000"/>
            </a:schemeClr>
          </a:solidFill>
          <a:ln w="38100">
            <a:solidFill>
              <a:srgbClr val="8087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80000" rIns="36000" rtlCol="0" anchor="t"/>
          <a:lstStyle/>
          <a:p>
            <a:pPr lvl="0">
              <a:spcAft>
                <a:spcPts val="600"/>
              </a:spcAft>
            </a:pPr>
            <a:r>
              <a:rPr lang="es-PE" sz="1600" b="1" dirty="0">
                <a:solidFill>
                  <a:srgbClr val="8087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HONESTIDAD</a:t>
            </a:r>
          </a:p>
          <a:p>
            <a:pPr marL="185738" lvl="0" indent="-185738">
              <a:buClr>
                <a:srgbClr val="808799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Hacer evidentes los riesgos.</a:t>
            </a:r>
            <a:endParaRPr lang="es-PE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lvl="0" indent="-185738">
              <a:buClr>
                <a:srgbClr val="808799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Comunicar supuestos y base de estimaciones.</a:t>
            </a:r>
          </a:p>
          <a:p>
            <a:pPr marL="185738" lvl="0" indent="-185738">
              <a:buClr>
                <a:srgbClr val="808799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Entregar malas noticias tempranamente.</a:t>
            </a:r>
          </a:p>
          <a:p>
            <a:pPr marL="185738" lvl="0" indent="-185738">
              <a:buClr>
                <a:srgbClr val="808799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Garantizar que los informes de estado proporcionen una representación precisa del estado del proyecto.</a:t>
            </a:r>
            <a:endParaRPr lang="es-PE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endParaRPr lang="es-PE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ángulo redondeado 4">
            <a:extLst>
              <a:ext uri="{FF2B5EF4-FFF2-40B4-BE49-F238E27FC236}">
                <a16:creationId xmlns:a16="http://schemas.microsoft.com/office/drawing/2014/main" id="{78CC24A9-454D-6868-B550-617771C796B8}"/>
              </a:ext>
            </a:extLst>
          </p:cNvPr>
          <p:cNvSpPr/>
          <p:nvPr/>
        </p:nvSpPr>
        <p:spPr>
          <a:xfrm>
            <a:off x="4751389" y="1327096"/>
            <a:ext cx="3889376" cy="2744520"/>
          </a:xfrm>
          <a:prstGeom prst="roundRect">
            <a:avLst>
              <a:gd name="adj" fmla="val 3580"/>
            </a:avLst>
          </a:prstGeom>
          <a:solidFill>
            <a:schemeClr val="bg1">
              <a:lumMod val="95000"/>
            </a:schemeClr>
          </a:solidFill>
          <a:ln w="38100">
            <a:solidFill>
              <a:srgbClr val="8087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80000" rIns="36000" rtlCol="0" anchor="t"/>
          <a:lstStyle/>
          <a:p>
            <a:pPr lvl="0">
              <a:spcAft>
                <a:spcPts val="600"/>
              </a:spcAft>
            </a:pPr>
            <a:r>
              <a:rPr lang="es-PE" sz="1600" b="1" dirty="0">
                <a:solidFill>
                  <a:srgbClr val="8087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COMPORTAMIENTO ÉTICO</a:t>
            </a:r>
          </a:p>
          <a:p>
            <a:pPr marL="185738" lvl="0" indent="-185738">
              <a:buClr>
                <a:srgbClr val="808799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Resaltar posibles defectos o efectos negativos en el diseño del producto.</a:t>
            </a:r>
            <a:endParaRPr lang="es-PE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lvl="0" indent="-185738">
              <a:buClr>
                <a:srgbClr val="808799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Revelar posibles conflictos de intereses. </a:t>
            </a:r>
          </a:p>
          <a:p>
            <a:pPr marL="185738" lvl="0" indent="-185738">
              <a:buClr>
                <a:srgbClr val="808799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Garantizar la equidad.</a:t>
            </a:r>
          </a:p>
          <a:p>
            <a:pPr marL="185738" lvl="0" indent="-185738">
              <a:buClr>
                <a:srgbClr val="808799"/>
              </a:buClr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Tomar decisiones basadas en impactos ambientales, financieros y de los interesados.</a:t>
            </a:r>
          </a:p>
          <a:p>
            <a:pPr lvl="0">
              <a:spcAft>
                <a:spcPts val="0"/>
              </a:spcAft>
            </a:pPr>
            <a:endParaRPr lang="es-PE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1C43409-9EDA-C8A2-A36C-24D72C679B3E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CULTURA DEL EQUIPO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1692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2BCBC-8EAE-20BA-3C2A-7F734FE4EF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1DE137AF-3BD0-866C-83AA-3E6E9F351BFB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8A3A511-0C63-9060-8B26-5A7035FD341A}"/>
              </a:ext>
            </a:extLst>
          </p:cNvPr>
          <p:cNvSpPr txBox="1"/>
          <p:nvPr/>
        </p:nvSpPr>
        <p:spPr>
          <a:xfrm>
            <a:off x="1008064" y="3169974"/>
            <a:ext cx="6520497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  <a:t>CICLO DE VIDA DEL PROYECTO Y </a:t>
            </a:r>
            <a: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CICLO DE VIDA DEL PRODUCTO</a:t>
            </a:r>
            <a:endParaRPr lang="es-PE" sz="28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A333FD6C-C99D-5A39-D241-225DB34E0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5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1343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8FF3A2D6-3D07-8785-7ED7-D4FD75F55BA2}"/>
              </a:ext>
            </a:extLst>
          </p:cNvPr>
          <p:cNvSpPr txBox="1"/>
          <p:nvPr/>
        </p:nvSpPr>
        <p:spPr>
          <a:xfrm>
            <a:off x="502579" y="912813"/>
            <a:ext cx="815677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El desarrollo del ciclo de vida del producto en las empresas se logra a través de la ejecución planificada de uno o varios proyectos. Incluso estos proyectos pueden estar organizados en programas para asegurar una ejecución coordinada.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B9399FB7-91A0-5D85-364C-763742F4EA62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CICLO DE VIDA DEL PROYECTO Y CICLO DE VIDA DEL PRODUCTO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563CD671-D818-CFC2-EF9F-EF20A9233CA0}"/>
              </a:ext>
            </a:extLst>
          </p:cNvPr>
          <p:cNvGrpSpPr/>
          <p:nvPr/>
        </p:nvGrpSpPr>
        <p:grpSpPr>
          <a:xfrm>
            <a:off x="1687476" y="1968272"/>
            <a:ext cx="5769048" cy="3062132"/>
            <a:chOff x="1166162" y="1499878"/>
            <a:chExt cx="6803507" cy="3611209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ACABCE59-024A-C0B5-2951-77574EA63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8339" y="2468217"/>
              <a:ext cx="4965700" cy="2057400"/>
            </a:xfrm>
            <a:prstGeom prst="rect">
              <a:avLst/>
            </a:prstGeom>
          </p:spPr>
        </p:pic>
        <p:sp>
          <p:nvSpPr>
            <p:cNvPr id="4" name="Rectángulo redondeado 3">
              <a:extLst>
                <a:ext uri="{FF2B5EF4-FFF2-40B4-BE49-F238E27FC236}">
                  <a16:creationId xmlns:a16="http://schemas.microsoft.com/office/drawing/2014/main" id="{C6EDF2E1-1873-30A5-E6AA-751DA801AD07}"/>
                </a:ext>
              </a:extLst>
            </p:cNvPr>
            <p:cNvSpPr/>
            <p:nvPr/>
          </p:nvSpPr>
          <p:spPr>
            <a:xfrm>
              <a:off x="1855113" y="1499878"/>
              <a:ext cx="5433773" cy="282873"/>
            </a:xfrm>
            <a:prstGeom prst="roundRect">
              <a:avLst/>
            </a:prstGeom>
            <a:noFill/>
            <a:ln w="19050">
              <a:solidFill>
                <a:srgbClr val="92C14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11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Gobernanza del Portafolio</a:t>
              </a:r>
            </a:p>
          </p:txBody>
        </p:sp>
        <p:sp>
          <p:nvSpPr>
            <p:cNvPr id="8" name="Rectángulo redondeado 7">
              <a:extLst>
                <a:ext uri="{FF2B5EF4-FFF2-40B4-BE49-F238E27FC236}">
                  <a16:creationId xmlns:a16="http://schemas.microsoft.com/office/drawing/2014/main" id="{BD7321C9-472D-F73E-3FFC-7E9A422E456D}"/>
                </a:ext>
              </a:extLst>
            </p:cNvPr>
            <p:cNvSpPr/>
            <p:nvPr/>
          </p:nvSpPr>
          <p:spPr>
            <a:xfrm>
              <a:off x="1855113" y="1877606"/>
              <a:ext cx="2629598" cy="282873"/>
            </a:xfrm>
            <a:prstGeom prst="roundRect">
              <a:avLst/>
            </a:prstGeom>
            <a:noFill/>
            <a:ln w="19050">
              <a:solidFill>
                <a:srgbClr val="92C14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11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Programa A</a:t>
              </a:r>
            </a:p>
          </p:txBody>
        </p:sp>
        <p:sp>
          <p:nvSpPr>
            <p:cNvPr id="9" name="Rectángulo redondeado 8">
              <a:extLst>
                <a:ext uri="{FF2B5EF4-FFF2-40B4-BE49-F238E27FC236}">
                  <a16:creationId xmlns:a16="http://schemas.microsoft.com/office/drawing/2014/main" id="{B92884C4-DE95-D606-A1E6-6937C386FFF4}"/>
                </a:ext>
              </a:extLst>
            </p:cNvPr>
            <p:cNvSpPr/>
            <p:nvPr/>
          </p:nvSpPr>
          <p:spPr>
            <a:xfrm>
              <a:off x="4659288" y="1877606"/>
              <a:ext cx="2629598" cy="282873"/>
            </a:xfrm>
            <a:prstGeom prst="roundRect">
              <a:avLst/>
            </a:prstGeom>
            <a:noFill/>
            <a:ln w="19050">
              <a:solidFill>
                <a:srgbClr val="92C14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11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Programa B</a:t>
              </a:r>
            </a:p>
          </p:txBody>
        </p:sp>
        <p:sp>
          <p:nvSpPr>
            <p:cNvPr id="10" name="Rectángulo redondeado 9">
              <a:extLst>
                <a:ext uri="{FF2B5EF4-FFF2-40B4-BE49-F238E27FC236}">
                  <a16:creationId xmlns:a16="http://schemas.microsoft.com/office/drawing/2014/main" id="{4778D66E-1C39-BD07-8477-E9B5691B5B54}"/>
                </a:ext>
              </a:extLst>
            </p:cNvPr>
            <p:cNvSpPr/>
            <p:nvPr/>
          </p:nvSpPr>
          <p:spPr>
            <a:xfrm>
              <a:off x="3655195" y="2577708"/>
              <a:ext cx="877141" cy="385107"/>
            </a:xfrm>
            <a:prstGeom prst="roundRect">
              <a:avLst/>
            </a:prstGeom>
            <a:solidFill>
              <a:srgbClr val="80879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Proyecto 3</a:t>
              </a:r>
            </a:p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(Adiciones)</a:t>
              </a:r>
            </a:p>
          </p:txBody>
        </p:sp>
        <p:sp>
          <p:nvSpPr>
            <p:cNvPr id="11" name="Rectángulo redondeado 10">
              <a:extLst>
                <a:ext uri="{FF2B5EF4-FFF2-40B4-BE49-F238E27FC236}">
                  <a16:creationId xmlns:a16="http://schemas.microsoft.com/office/drawing/2014/main" id="{DDFFE6DD-C3C3-1DD1-993E-56A787EF5F9C}"/>
                </a:ext>
              </a:extLst>
            </p:cNvPr>
            <p:cNvSpPr/>
            <p:nvPr/>
          </p:nvSpPr>
          <p:spPr>
            <a:xfrm>
              <a:off x="4694378" y="2664946"/>
              <a:ext cx="877141" cy="385107"/>
            </a:xfrm>
            <a:prstGeom prst="roundRect">
              <a:avLst/>
            </a:prstGeom>
            <a:solidFill>
              <a:srgbClr val="80879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Proyecto 4</a:t>
              </a:r>
            </a:p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(Revisiones)</a:t>
              </a:r>
            </a:p>
          </p:txBody>
        </p:sp>
        <p:sp>
          <p:nvSpPr>
            <p:cNvPr id="12" name="Rectángulo redondeado 11">
              <a:extLst>
                <a:ext uri="{FF2B5EF4-FFF2-40B4-BE49-F238E27FC236}">
                  <a16:creationId xmlns:a16="http://schemas.microsoft.com/office/drawing/2014/main" id="{1CBD2E12-C695-AF4C-66BD-510EAD2AF571}"/>
                </a:ext>
              </a:extLst>
            </p:cNvPr>
            <p:cNvSpPr/>
            <p:nvPr/>
          </p:nvSpPr>
          <p:spPr>
            <a:xfrm>
              <a:off x="5008703" y="3090396"/>
              <a:ext cx="877141" cy="385107"/>
            </a:xfrm>
            <a:prstGeom prst="roundRect">
              <a:avLst/>
            </a:prstGeom>
            <a:solidFill>
              <a:srgbClr val="80879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Proyecto 5</a:t>
              </a:r>
            </a:p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(Revisiones)</a:t>
              </a:r>
            </a:p>
          </p:txBody>
        </p:sp>
        <p:sp>
          <p:nvSpPr>
            <p:cNvPr id="13" name="Rectángulo redondeado 12">
              <a:extLst>
                <a:ext uri="{FF2B5EF4-FFF2-40B4-BE49-F238E27FC236}">
                  <a16:creationId xmlns:a16="http://schemas.microsoft.com/office/drawing/2014/main" id="{89798CE0-8AE6-DEFA-161D-598E550A9E2D}"/>
                </a:ext>
              </a:extLst>
            </p:cNvPr>
            <p:cNvSpPr/>
            <p:nvPr/>
          </p:nvSpPr>
          <p:spPr>
            <a:xfrm>
              <a:off x="5186503" y="3515846"/>
              <a:ext cx="877141" cy="385107"/>
            </a:xfrm>
            <a:prstGeom prst="roundRect">
              <a:avLst/>
            </a:prstGeom>
            <a:solidFill>
              <a:srgbClr val="80879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Proyecto 6</a:t>
              </a:r>
            </a:p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(Revisiones)</a:t>
              </a:r>
            </a:p>
          </p:txBody>
        </p:sp>
        <p:sp>
          <p:nvSpPr>
            <p:cNvPr id="14" name="Rectángulo redondeado 13">
              <a:extLst>
                <a:ext uri="{FF2B5EF4-FFF2-40B4-BE49-F238E27FC236}">
                  <a16:creationId xmlns:a16="http://schemas.microsoft.com/office/drawing/2014/main" id="{C0E3CF10-2E2D-8B02-2C40-E1417EAE465B}"/>
                </a:ext>
              </a:extLst>
            </p:cNvPr>
            <p:cNvSpPr/>
            <p:nvPr/>
          </p:nvSpPr>
          <p:spPr>
            <a:xfrm>
              <a:off x="3224353" y="3323292"/>
              <a:ext cx="1134922" cy="385107"/>
            </a:xfrm>
            <a:prstGeom prst="roundRect">
              <a:avLst>
                <a:gd name="adj" fmla="val 10896"/>
              </a:avLst>
            </a:prstGeom>
            <a:solidFill>
              <a:srgbClr val="80879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Proyecto 2</a:t>
              </a:r>
            </a:p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(Más Características)</a:t>
              </a:r>
            </a:p>
          </p:txBody>
        </p:sp>
        <p:sp>
          <p:nvSpPr>
            <p:cNvPr id="15" name="Rectángulo redondeado 14">
              <a:extLst>
                <a:ext uri="{FF2B5EF4-FFF2-40B4-BE49-F238E27FC236}">
                  <a16:creationId xmlns:a16="http://schemas.microsoft.com/office/drawing/2014/main" id="{537F4A3D-8A9B-0084-5F59-41764B0A9D8A}"/>
                </a:ext>
              </a:extLst>
            </p:cNvPr>
            <p:cNvSpPr/>
            <p:nvPr/>
          </p:nvSpPr>
          <p:spPr>
            <a:xfrm>
              <a:off x="2096270" y="3742933"/>
              <a:ext cx="942205" cy="385107"/>
            </a:xfrm>
            <a:prstGeom prst="roundRect">
              <a:avLst/>
            </a:prstGeom>
            <a:solidFill>
              <a:srgbClr val="80879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Proyecto 1</a:t>
              </a:r>
            </a:p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(Creación Inicial)</a:t>
              </a:r>
            </a:p>
          </p:txBody>
        </p:sp>
        <p:sp>
          <p:nvSpPr>
            <p:cNvPr id="16" name="Rectángulo redondeado 15">
              <a:extLst>
                <a:ext uri="{FF2B5EF4-FFF2-40B4-BE49-F238E27FC236}">
                  <a16:creationId xmlns:a16="http://schemas.microsoft.com/office/drawing/2014/main" id="{D432BAA9-4C10-9516-B7BC-2C06FABB9DFE}"/>
                </a:ext>
              </a:extLst>
            </p:cNvPr>
            <p:cNvSpPr/>
            <p:nvPr/>
          </p:nvSpPr>
          <p:spPr>
            <a:xfrm>
              <a:off x="6475460" y="3841358"/>
              <a:ext cx="877141" cy="385107"/>
            </a:xfrm>
            <a:prstGeom prst="roundRect">
              <a:avLst/>
            </a:prstGeom>
            <a:solidFill>
              <a:srgbClr val="80879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Proyecto 7</a:t>
              </a:r>
            </a:p>
            <a:p>
              <a:pPr algn="ctr"/>
              <a:r>
                <a:rPr lang="es-ES_tradnl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(Retiro)</a:t>
              </a:r>
            </a:p>
          </p:txBody>
        </p:sp>
        <p:sp>
          <p:nvSpPr>
            <p:cNvPr id="17" name="Rectángulo redondeado 16">
              <a:extLst>
                <a:ext uri="{FF2B5EF4-FFF2-40B4-BE49-F238E27FC236}">
                  <a16:creationId xmlns:a16="http://schemas.microsoft.com/office/drawing/2014/main" id="{A4F24222-41AA-F0D7-C410-6EC2457662F0}"/>
                </a:ext>
              </a:extLst>
            </p:cNvPr>
            <p:cNvSpPr/>
            <p:nvPr/>
          </p:nvSpPr>
          <p:spPr>
            <a:xfrm>
              <a:off x="1942401" y="4698003"/>
              <a:ext cx="5433773" cy="282873"/>
            </a:xfrm>
            <a:prstGeom prst="roundRect">
              <a:avLst/>
            </a:prstGeom>
            <a:noFill/>
            <a:ln w="19050">
              <a:solidFill>
                <a:srgbClr val="92C14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184E8B95-7895-8725-6729-24344AA38255}"/>
                </a:ext>
              </a:extLst>
            </p:cNvPr>
            <p:cNvSpPr txBox="1"/>
            <p:nvPr/>
          </p:nvSpPr>
          <p:spPr>
            <a:xfrm>
              <a:off x="2096270" y="4747107"/>
              <a:ext cx="1001263" cy="18148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s-ES_tradnl" sz="10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Introducción</a:t>
              </a: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A683F524-F125-6EA5-AFF5-AEA2C7B0A017}"/>
                </a:ext>
              </a:extLst>
            </p:cNvPr>
            <p:cNvSpPr txBox="1"/>
            <p:nvPr/>
          </p:nvSpPr>
          <p:spPr>
            <a:xfrm>
              <a:off x="3472488" y="4747107"/>
              <a:ext cx="815780" cy="18148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s-ES_tradnl" sz="10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Crecimiento</a:t>
              </a:r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F2AFC8DC-B493-D28A-0317-E42291A83E88}"/>
                </a:ext>
              </a:extLst>
            </p:cNvPr>
            <p:cNvSpPr txBox="1"/>
            <p:nvPr/>
          </p:nvSpPr>
          <p:spPr>
            <a:xfrm>
              <a:off x="4886728" y="4747107"/>
              <a:ext cx="815780" cy="18148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s-ES_tradnl" sz="10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Madurez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09E5D1C6-9DF7-93A1-3101-42E3B3862C6E}"/>
                </a:ext>
              </a:extLst>
            </p:cNvPr>
            <p:cNvSpPr txBox="1"/>
            <p:nvPr/>
          </p:nvSpPr>
          <p:spPr>
            <a:xfrm>
              <a:off x="6300967" y="4747107"/>
              <a:ext cx="1001262" cy="18148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s-ES_tradnl" sz="10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Declive / Retiro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D4A3907F-6FB9-2C16-7006-1D8F139373EE}"/>
                </a:ext>
              </a:extLst>
            </p:cNvPr>
            <p:cNvSpPr txBox="1"/>
            <p:nvPr/>
          </p:nvSpPr>
          <p:spPr>
            <a:xfrm>
              <a:off x="7352601" y="4434858"/>
              <a:ext cx="617068" cy="18148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s-ES_tradnl" sz="10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Tiempo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F101605D-F174-A15B-4313-B08A309355AF}"/>
                </a:ext>
              </a:extLst>
            </p:cNvPr>
            <p:cNvSpPr txBox="1"/>
            <p:nvPr/>
          </p:nvSpPr>
          <p:spPr>
            <a:xfrm>
              <a:off x="1166162" y="4648733"/>
              <a:ext cx="776238" cy="254076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s-ES_tradnl" sz="7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Ciclo de Vida del Producto</a:t>
              </a:r>
            </a:p>
          </p:txBody>
        </p:sp>
        <p:cxnSp>
          <p:nvCxnSpPr>
            <p:cNvPr id="24" name="Conector recto de flecha 23">
              <a:extLst>
                <a:ext uri="{FF2B5EF4-FFF2-40B4-BE49-F238E27FC236}">
                  <a16:creationId xmlns:a16="http://schemas.microsoft.com/office/drawing/2014/main" id="{3C9DE11F-DCDA-CFCC-2D72-D7A0E97E4E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42401" y="2352714"/>
              <a:ext cx="0" cy="2169865"/>
            </a:xfrm>
            <a:prstGeom prst="straightConnector1">
              <a:avLst/>
            </a:prstGeom>
            <a:ln w="19050">
              <a:solidFill>
                <a:srgbClr val="7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de flecha 24">
              <a:extLst>
                <a:ext uri="{FF2B5EF4-FFF2-40B4-BE49-F238E27FC236}">
                  <a16:creationId xmlns:a16="http://schemas.microsoft.com/office/drawing/2014/main" id="{5D41537F-0AE7-C88A-CCE6-706834680BDE}"/>
                </a:ext>
              </a:extLst>
            </p:cNvPr>
            <p:cNvCxnSpPr>
              <a:cxnSpLocks/>
            </p:cNvCxnSpPr>
            <p:nvPr/>
          </p:nvCxnSpPr>
          <p:spPr>
            <a:xfrm>
              <a:off x="1942401" y="4522579"/>
              <a:ext cx="5359829" cy="0"/>
            </a:xfrm>
            <a:prstGeom prst="straightConnector1">
              <a:avLst/>
            </a:prstGeom>
            <a:ln w="19050">
              <a:solidFill>
                <a:srgbClr val="715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101F3042-679D-604F-D7EE-077E3BF5A361}"/>
                </a:ext>
              </a:extLst>
            </p:cNvPr>
            <p:cNvCxnSpPr/>
            <p:nvPr/>
          </p:nvCxnSpPr>
          <p:spPr>
            <a:xfrm>
              <a:off x="4571999" y="2019042"/>
              <a:ext cx="0" cy="3092045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cto 26">
              <a:extLst>
                <a:ext uri="{FF2B5EF4-FFF2-40B4-BE49-F238E27FC236}">
                  <a16:creationId xmlns:a16="http://schemas.microsoft.com/office/drawing/2014/main" id="{99E74652-0CFF-9DAC-2BC1-79931B533CC9}"/>
                </a:ext>
              </a:extLst>
            </p:cNvPr>
            <p:cNvCxnSpPr>
              <a:cxnSpLocks/>
            </p:cNvCxnSpPr>
            <p:nvPr/>
          </p:nvCxnSpPr>
          <p:spPr>
            <a:xfrm>
              <a:off x="3166280" y="2402006"/>
              <a:ext cx="0" cy="2709081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F03E8DC5-A298-1DEA-1CD1-BFA3202C0F5A}"/>
                </a:ext>
              </a:extLst>
            </p:cNvPr>
            <p:cNvCxnSpPr>
              <a:cxnSpLocks/>
            </p:cNvCxnSpPr>
            <p:nvPr/>
          </p:nvCxnSpPr>
          <p:spPr>
            <a:xfrm>
              <a:off x="6093725" y="2402006"/>
              <a:ext cx="0" cy="2709081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ángulo redondeado 28">
              <a:extLst>
                <a:ext uri="{FF2B5EF4-FFF2-40B4-BE49-F238E27FC236}">
                  <a16:creationId xmlns:a16="http://schemas.microsoft.com/office/drawing/2014/main" id="{C2752A13-1F2B-530F-F74B-2A2D7F9F63A7}"/>
                </a:ext>
              </a:extLst>
            </p:cNvPr>
            <p:cNvSpPr/>
            <p:nvPr/>
          </p:nvSpPr>
          <p:spPr>
            <a:xfrm rot="16200000">
              <a:off x="585457" y="3233003"/>
              <a:ext cx="2037578" cy="277000"/>
            </a:xfrm>
            <a:prstGeom prst="roundRect">
              <a:avLst/>
            </a:prstGeom>
            <a:solidFill>
              <a:srgbClr val="D9DBE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s-ES_tradnl" sz="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Uso del Proyecto, Ventas, Impacto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73014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F4A3B008-2D85-03FA-C108-4B3C2F9F0E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304" y="1669236"/>
            <a:ext cx="4695104" cy="2555877"/>
          </a:xfrm>
          <a:prstGeom prst="rect">
            <a:avLst/>
          </a:prstGeom>
        </p:spPr>
      </p:pic>
      <p:sp>
        <p:nvSpPr>
          <p:cNvPr id="2" name="Cerrar llave 1">
            <a:extLst>
              <a:ext uri="{FF2B5EF4-FFF2-40B4-BE49-F238E27FC236}">
                <a16:creationId xmlns:a16="http://schemas.microsoft.com/office/drawing/2014/main" id="{F38FFB41-15D6-FBAC-B5EB-7A1A099047AA}"/>
              </a:ext>
            </a:extLst>
          </p:cNvPr>
          <p:cNvSpPr/>
          <p:nvPr/>
        </p:nvSpPr>
        <p:spPr>
          <a:xfrm rot="5400000">
            <a:off x="3575444" y="2576874"/>
            <a:ext cx="446732" cy="3617569"/>
          </a:xfrm>
          <a:prstGeom prst="rightBrace">
            <a:avLst>
              <a:gd name="adj1" fmla="val 0"/>
              <a:gd name="adj2" fmla="val 50000"/>
            </a:avLst>
          </a:prstGeom>
          <a:ln>
            <a:solidFill>
              <a:srgbClr val="EE4639"/>
            </a:solidFill>
          </a:ln>
          <a:effectLst>
            <a:softEdge rad="12700"/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C76BC7A-ED5A-C866-D952-5AE42E110EC4}"/>
              </a:ext>
            </a:extLst>
          </p:cNvPr>
          <p:cNvSpPr txBox="1"/>
          <p:nvPr/>
        </p:nvSpPr>
        <p:spPr>
          <a:xfrm>
            <a:off x="1965581" y="4659320"/>
            <a:ext cx="3692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CICLO DE VIDA DEL PRODUCTO</a:t>
            </a:r>
            <a:endParaRPr lang="es-PE" b="1" dirty="0">
              <a:solidFill>
                <a:srgbClr val="EE463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B958652-A4A2-A1C4-A8EC-7A6617EAA5D7}"/>
              </a:ext>
            </a:extLst>
          </p:cNvPr>
          <p:cNvSpPr txBox="1"/>
          <p:nvPr/>
        </p:nvSpPr>
        <p:spPr>
          <a:xfrm>
            <a:off x="1990025" y="4980411"/>
            <a:ext cx="3617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(Introducción, crecimiento, Madurez, Retiro)</a:t>
            </a:r>
            <a:endParaRPr lang="es-PE" sz="1200" dirty="0">
              <a:solidFill>
                <a:srgbClr val="EE463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Flecha: hacia arriba 7">
            <a:extLst>
              <a:ext uri="{FF2B5EF4-FFF2-40B4-BE49-F238E27FC236}">
                <a16:creationId xmlns:a16="http://schemas.microsoft.com/office/drawing/2014/main" id="{19CA7A6B-1F2B-D950-7D8B-8D655A18A904}"/>
              </a:ext>
            </a:extLst>
          </p:cNvPr>
          <p:cNvSpPr/>
          <p:nvPr/>
        </p:nvSpPr>
        <p:spPr>
          <a:xfrm>
            <a:off x="2377285" y="1468574"/>
            <a:ext cx="125643" cy="1785940"/>
          </a:xfrm>
          <a:prstGeom prst="upArrow">
            <a:avLst/>
          </a:prstGeom>
          <a:solidFill>
            <a:srgbClr val="FE7828"/>
          </a:solidFill>
          <a:ln>
            <a:noFill/>
          </a:ln>
          <a:effectLst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5BA7111-A4AE-17BE-20F7-2139F7520AEF}"/>
              </a:ext>
            </a:extLst>
          </p:cNvPr>
          <p:cNvSpPr txBox="1"/>
          <p:nvPr/>
        </p:nvSpPr>
        <p:spPr>
          <a:xfrm>
            <a:off x="450011" y="1139359"/>
            <a:ext cx="412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CICLO DE VIDA DEL PROYECTO</a:t>
            </a:r>
            <a:endParaRPr lang="es-PE" b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88E8406-6218-FB1A-04B9-6E853E2C2508}"/>
              </a:ext>
            </a:extLst>
          </p:cNvPr>
          <p:cNvSpPr txBox="1"/>
          <p:nvPr/>
        </p:nvSpPr>
        <p:spPr>
          <a:xfrm>
            <a:off x="503238" y="926364"/>
            <a:ext cx="437840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200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(Iniciación, Planificación, Ejecución, Monitoreo y Control, Cierre)</a:t>
            </a:r>
            <a:endParaRPr lang="es-PE" sz="1200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1A375612-88BA-279C-C0B1-412B3697984D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CICLO DE VIDA DEL PROYECTO Y CICLO DE VIDA DEL PRODUCTO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sp>
        <p:nvSpPr>
          <p:cNvPr id="14" name="Rectángulo redondeado 13">
            <a:extLst>
              <a:ext uri="{FF2B5EF4-FFF2-40B4-BE49-F238E27FC236}">
                <a16:creationId xmlns:a16="http://schemas.microsoft.com/office/drawing/2014/main" id="{62BC97D2-D59B-8F5D-9D46-86754E401071}"/>
              </a:ext>
            </a:extLst>
          </p:cNvPr>
          <p:cNvSpPr/>
          <p:nvPr/>
        </p:nvSpPr>
        <p:spPr>
          <a:xfrm>
            <a:off x="6096000" y="1887672"/>
            <a:ext cx="2579688" cy="1939656"/>
          </a:xfrm>
          <a:prstGeom prst="roundRect">
            <a:avLst>
              <a:gd name="adj" fmla="val 6961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ctr"/>
          <a:lstStyle/>
          <a:p>
            <a:r>
              <a:rPr lang="es-MX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Cada proyecto logra que el producto avance progresivamente en su ciclo de madurez dentro del mercado donde se desarrolla la empresa.</a:t>
            </a:r>
            <a:endParaRPr lang="es-PE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1641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8C97B74F-CBA3-4161-FB73-A7971190AF5C}"/>
              </a:ext>
            </a:extLst>
          </p:cNvPr>
          <p:cNvGrpSpPr/>
          <p:nvPr/>
        </p:nvGrpSpPr>
        <p:grpSpPr>
          <a:xfrm>
            <a:off x="1339365" y="1405291"/>
            <a:ext cx="6600218" cy="3388952"/>
            <a:chOff x="1034565" y="941380"/>
            <a:chExt cx="6600218" cy="3852863"/>
          </a:xfrm>
        </p:grpSpPr>
        <p:sp>
          <p:nvSpPr>
            <p:cNvPr id="8" name="Rectángulo redondeado 2">
              <a:extLst>
                <a:ext uri="{FF2B5EF4-FFF2-40B4-BE49-F238E27FC236}">
                  <a16:creationId xmlns:a16="http://schemas.microsoft.com/office/drawing/2014/main" id="{58148F24-751F-0EC9-101D-33D97A0C7DF0}"/>
                </a:ext>
              </a:extLst>
            </p:cNvPr>
            <p:cNvSpPr/>
            <p:nvPr/>
          </p:nvSpPr>
          <p:spPr>
            <a:xfrm>
              <a:off x="1034565" y="941380"/>
              <a:ext cx="6600218" cy="3852863"/>
            </a:xfrm>
            <a:prstGeom prst="roundRect">
              <a:avLst>
                <a:gd name="adj" fmla="val 3015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1" name="Globo: flecha hacia abajo 1">
              <a:extLst>
                <a:ext uri="{FF2B5EF4-FFF2-40B4-BE49-F238E27FC236}">
                  <a16:creationId xmlns:a16="http://schemas.microsoft.com/office/drawing/2014/main" id="{572D45DD-ABF8-7AA8-9E67-BA8BC5F17C10}"/>
                </a:ext>
              </a:extLst>
            </p:cNvPr>
            <p:cNvSpPr/>
            <p:nvPr/>
          </p:nvSpPr>
          <p:spPr>
            <a:xfrm>
              <a:off x="3064675" y="1120546"/>
              <a:ext cx="2540000" cy="1141281"/>
            </a:xfrm>
            <a:prstGeom prst="downArrowCallout">
              <a:avLst/>
            </a:prstGeom>
            <a:solidFill>
              <a:srgbClr val="EE463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b="1" dirty="0">
                  <a:latin typeface="Calibri" charset="0"/>
                  <a:ea typeface="Calibri" charset="0"/>
                  <a:cs typeface="Calibri" charset="0"/>
                </a:rPr>
                <a:t>Control y Seguimiento</a:t>
              </a:r>
            </a:p>
            <a:p>
              <a:pPr algn="ctr"/>
              <a:r>
                <a:rPr lang="es-MX" sz="1050" dirty="0">
                  <a:latin typeface="Calibri" charset="0"/>
                  <a:ea typeface="Calibri" charset="0"/>
                  <a:cs typeface="Calibri" charset="0"/>
                </a:rPr>
                <a:t>Monitorear el trabajo, Aplicar mejoras y</a:t>
              </a:r>
            </a:p>
            <a:p>
              <a:pPr algn="ctr"/>
              <a:r>
                <a:rPr lang="es-MX" sz="1050" dirty="0">
                  <a:latin typeface="Calibri" charset="0"/>
                  <a:ea typeface="Calibri" charset="0"/>
                  <a:cs typeface="Calibri" charset="0"/>
                </a:rPr>
                <a:t>Gestionar los cambios</a:t>
              </a:r>
              <a:endParaRPr lang="es-PE" sz="1050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56" name="Flecha: a la izquierda y derecha 8">
              <a:extLst>
                <a:ext uri="{FF2B5EF4-FFF2-40B4-BE49-F238E27FC236}">
                  <a16:creationId xmlns:a16="http://schemas.microsoft.com/office/drawing/2014/main" id="{F8512088-2610-B6A8-9E94-BF4B919DAF52}"/>
                </a:ext>
              </a:extLst>
            </p:cNvPr>
            <p:cNvSpPr/>
            <p:nvPr/>
          </p:nvSpPr>
          <p:spPr>
            <a:xfrm>
              <a:off x="2980840" y="2120003"/>
              <a:ext cx="2707723" cy="1210033"/>
            </a:xfrm>
            <a:prstGeom prst="leftRightArrow">
              <a:avLst>
                <a:gd name="adj1" fmla="val 64773"/>
                <a:gd name="adj2" fmla="val 38068"/>
              </a:avLst>
            </a:prstGeom>
            <a:solidFill>
              <a:srgbClr val="00B1C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Planificación</a:t>
              </a:r>
              <a:endParaRPr lang="es-MX" sz="11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algn="ctr"/>
              <a:r>
                <a:rPr lang="es-MX" sz="110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Hacer los planes para la ejecución del trabajo del proyecto</a:t>
              </a:r>
            </a:p>
          </p:txBody>
        </p:sp>
        <p:sp>
          <p:nvSpPr>
            <p:cNvPr id="58" name="Flecha: a la derecha 11">
              <a:extLst>
                <a:ext uri="{FF2B5EF4-FFF2-40B4-BE49-F238E27FC236}">
                  <a16:creationId xmlns:a16="http://schemas.microsoft.com/office/drawing/2014/main" id="{1303D64A-779A-9FFC-2757-9494E6198443}"/>
                </a:ext>
              </a:extLst>
            </p:cNvPr>
            <p:cNvSpPr/>
            <p:nvPr/>
          </p:nvSpPr>
          <p:spPr>
            <a:xfrm>
              <a:off x="3166995" y="3501811"/>
              <a:ext cx="2397358" cy="1249007"/>
            </a:xfrm>
            <a:prstGeom prst="rightArrow">
              <a:avLst>
                <a:gd name="adj1" fmla="val 65951"/>
                <a:gd name="adj2" fmla="val 35890"/>
              </a:avLst>
            </a:prstGeom>
            <a:solidFill>
              <a:srgbClr val="714E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Ejecución</a:t>
              </a:r>
              <a:endParaRPr lang="es-MX" sz="12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algn="ctr"/>
              <a:r>
                <a:rPr lang="es-MX" sz="100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Dirigir al equipo y lograr los entregables en tiempo y forma</a:t>
              </a:r>
              <a:endParaRPr lang="es-PE" sz="10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59" name="Flecha: a la derecha 10">
              <a:extLst>
                <a:ext uri="{FF2B5EF4-FFF2-40B4-BE49-F238E27FC236}">
                  <a16:creationId xmlns:a16="http://schemas.microsoft.com/office/drawing/2014/main" id="{3266A717-7DD9-E6A8-DBCC-25840609C0DE}"/>
                </a:ext>
              </a:extLst>
            </p:cNvPr>
            <p:cNvSpPr/>
            <p:nvPr/>
          </p:nvSpPr>
          <p:spPr>
            <a:xfrm>
              <a:off x="5723463" y="3014189"/>
              <a:ext cx="1787181" cy="895490"/>
            </a:xfrm>
            <a:prstGeom prst="rightArrow">
              <a:avLst>
                <a:gd name="adj1" fmla="val 72086"/>
                <a:gd name="adj2" fmla="val 37766"/>
              </a:avLst>
            </a:prstGeom>
            <a:solidFill>
              <a:srgbClr val="FF782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Cierre</a:t>
              </a:r>
              <a:endParaRPr lang="es-MX" sz="14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algn="ctr"/>
              <a:r>
                <a:rPr lang="es-MX" sz="100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Cerrar el proyecto y transferir el resultado</a:t>
              </a:r>
            </a:p>
          </p:txBody>
        </p:sp>
        <p:sp>
          <p:nvSpPr>
            <p:cNvPr id="60" name="Flecha: a la derecha 12">
              <a:extLst>
                <a:ext uri="{FF2B5EF4-FFF2-40B4-BE49-F238E27FC236}">
                  <a16:creationId xmlns:a16="http://schemas.microsoft.com/office/drawing/2014/main" id="{256187B9-B06C-21D1-6A13-255DEE93E9C3}"/>
                </a:ext>
              </a:extLst>
            </p:cNvPr>
            <p:cNvSpPr/>
            <p:nvPr/>
          </p:nvSpPr>
          <p:spPr>
            <a:xfrm>
              <a:off x="1158705" y="3014189"/>
              <a:ext cx="1787181" cy="895490"/>
            </a:xfrm>
            <a:prstGeom prst="rightArrow">
              <a:avLst>
                <a:gd name="adj1" fmla="val 72086"/>
                <a:gd name="adj2" fmla="val 39074"/>
              </a:avLst>
            </a:prstGeom>
            <a:solidFill>
              <a:srgbClr val="92C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Iniciación</a:t>
              </a:r>
              <a:endParaRPr lang="es-MX" sz="12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algn="ctr"/>
              <a:r>
                <a:rPr lang="es-MX" sz="100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Definir el objetivo y autorizar el inicio formal</a:t>
              </a:r>
              <a:endParaRPr lang="es-PE" sz="10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62" name="CuadroTexto 61">
            <a:extLst>
              <a:ext uri="{FF2B5EF4-FFF2-40B4-BE49-F238E27FC236}">
                <a16:creationId xmlns:a16="http://schemas.microsoft.com/office/drawing/2014/main" id="{1E44AE09-E005-C4F9-5D9F-2549F6C32EEF}"/>
              </a:ext>
            </a:extLst>
          </p:cNvPr>
          <p:cNvSpPr txBox="1"/>
          <p:nvPr/>
        </p:nvSpPr>
        <p:spPr>
          <a:xfrm>
            <a:off x="2621719" y="920903"/>
            <a:ext cx="3900562" cy="369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latin typeface="Calibri" panose="020F0502020204030204" pitchFamily="34" charset="0"/>
                <a:cs typeface="Calibri" panose="020F0502020204030204" pitchFamily="34" charset="0"/>
              </a:rPr>
              <a:t>Ciclo de Vida de todo Proyecto</a:t>
            </a:r>
            <a:endParaRPr lang="es-PE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67886896-D143-FEB4-E59B-553FDD3ABDDB}"/>
              </a:ext>
            </a:extLst>
          </p:cNvPr>
          <p:cNvSpPr txBox="1"/>
          <p:nvPr/>
        </p:nvSpPr>
        <p:spPr>
          <a:xfrm>
            <a:off x="503238" y="4991489"/>
            <a:ext cx="7687996" cy="24622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just"/>
            <a:r>
              <a:rPr lang="es-MX" sz="10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ciclo de vida de proyecto se compone de 5 Grupos de Procesos: (1) Iniciación (2) Planificación (3) Ejecución (4) Control y Seguimiento y (5) Cierre.</a:t>
            </a:r>
            <a:endParaRPr lang="es-PE" sz="10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66367E7C-C62A-73FC-4BB4-14F2508020B4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CICLO DE VIDA DEL PROYECTO Y CICLO DE VIDA DEL PRODUCTO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9746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FE0A6B0-3667-A67C-2CBC-16AF2374A8F8}"/>
              </a:ext>
            </a:extLst>
          </p:cNvPr>
          <p:cNvSpPr txBox="1"/>
          <p:nvPr/>
        </p:nvSpPr>
        <p:spPr>
          <a:xfrm>
            <a:off x="4730750" y="912813"/>
            <a:ext cx="3944938" cy="40934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El proyecto es como un ente vivo que “nace” y se “cierra” cuando ha logrado alcanzar los objetivos por los que surgió el proyecto.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Por lo tanto, hay actividades que se realizan para </a:t>
            </a:r>
            <a:r>
              <a:rPr lang="es-MX" sz="1400" dirty="0">
                <a:solidFill>
                  <a:schemeClr val="bg1"/>
                </a:solidFill>
                <a:highlight>
                  <a:srgbClr val="92C14E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INICIAR</a:t>
            </a: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 con pie derecho el proyecto.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Luego se debe </a:t>
            </a:r>
            <a:r>
              <a:rPr lang="es-MX" sz="1400" dirty="0">
                <a:solidFill>
                  <a:schemeClr val="bg1"/>
                </a:solidFill>
                <a:highlight>
                  <a:srgbClr val="00B1C2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PLANIFICAR</a:t>
            </a: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 todo el trabajo que luego se debe ejecutar.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MX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A continuación, se inicia la </a:t>
            </a:r>
            <a:r>
              <a:rPr lang="es-MX" sz="1400" dirty="0">
                <a:solidFill>
                  <a:schemeClr val="bg1"/>
                </a:solidFill>
                <a:highlight>
                  <a:srgbClr val="7150A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EJECUCIÓN</a:t>
            </a:r>
            <a:r>
              <a:rPr lang="es-MX" sz="1400" dirty="0">
                <a:highlight>
                  <a:srgbClr val="7150A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que consiste en dirigir al equipo y lograr los entregables</a:t>
            </a:r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. Asimismo, es preciso </a:t>
            </a:r>
            <a:r>
              <a:rPr lang="es-PE" sz="1400" b="1" dirty="0">
                <a:solidFill>
                  <a:schemeClr val="bg1"/>
                </a:solidFill>
                <a:highlight>
                  <a:srgbClr val="EE4639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CONTROLAR Y MONITOREAR </a:t>
            </a:r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para corregir desviaciones y gestionar los posibles cambios.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endParaRPr lang="es-P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Finalmente, cuando el proyecto ha logrado producir todos los entregables previstos se </a:t>
            </a:r>
            <a:r>
              <a:rPr lang="es-PE" sz="1400" dirty="0">
                <a:solidFill>
                  <a:schemeClr val="bg1"/>
                </a:solidFill>
                <a:highlight>
                  <a:srgbClr val="FE7828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CIERRA</a:t>
            </a:r>
            <a:r>
              <a:rPr lang="es-PE" sz="1400" dirty="0">
                <a:highlight>
                  <a:srgbClr val="FE7828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 el proyecto transfiriendo el resultado a la operación.</a:t>
            </a:r>
            <a:endParaRPr lang="es-MX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74A4B714-223E-806D-15FB-F8CE189B4E0A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CICLO DE VIDA DEL PROYECTO Y CICLO DE VIDA DEL PRODUCTO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9BFA855-6CDE-4F7D-8B0C-79692F54EC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74" y="1473373"/>
            <a:ext cx="3981731" cy="239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3506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3C13A-28F9-A4E7-870E-ECFE9204B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239923ED-A81A-D56F-33E8-28FF4A05FE0D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C3291BF-AC6B-33B2-3E25-11F2F1F312CE}"/>
              </a:ext>
            </a:extLst>
          </p:cNvPr>
          <p:cNvSpPr txBox="1"/>
          <p:nvPr/>
        </p:nvSpPr>
        <p:spPr>
          <a:xfrm>
            <a:off x="1008065" y="3169974"/>
            <a:ext cx="4200430" cy="11633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  <a:t>EQUILIBRIO DE </a:t>
            </a:r>
            <a:b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</a:br>
            <a: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LAS RESTRICCIONES EN COMPETENCIA</a:t>
            </a:r>
            <a:endParaRPr lang="es-PE" sz="28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971F5178-3D0B-F297-657A-29BD710AD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5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8935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AB2BEEDF-C5A3-2110-5F8B-5B49C0E259D5}"/>
              </a:ext>
            </a:extLst>
          </p:cNvPr>
          <p:cNvSpPr txBox="1"/>
          <p:nvPr/>
        </p:nvSpPr>
        <p:spPr>
          <a:xfrm>
            <a:off x="503239" y="912813"/>
            <a:ext cx="3333656" cy="43396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MX" sz="1600" b="1" dirty="0">
                <a:latin typeface="Calibri" panose="020F0502020204030204" pitchFamily="34" charset="0"/>
                <a:cs typeface="Calibri" panose="020F0502020204030204" pitchFamily="34" charset="0"/>
              </a:rPr>
              <a:t>¿Qué son las restricciones de un proyecto?</a:t>
            </a:r>
            <a:endParaRPr lang="es-MX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Una restricción es cualquier condicionante del proyecto que, además, tenga la siguiente peculiaridad: </a:t>
            </a:r>
            <a:r>
              <a:rPr lang="es-MX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cualquier cambio que experimente, provocará cambios en otros condicionantes del proyecto</a:t>
            </a: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s-MX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600"/>
              </a:spcAft>
            </a:pPr>
            <a:r>
              <a:rPr lang="es-MX" sz="1600" b="1" dirty="0">
                <a:latin typeface="Calibri" panose="020F0502020204030204" pitchFamily="34" charset="0"/>
                <a:cs typeface="Calibri" panose="020F0502020204030204" pitchFamily="34" charset="0"/>
              </a:rPr>
              <a:t>¿Qué es la “triple restricción” de un proyecto?</a:t>
            </a:r>
            <a:endParaRPr lang="es-MX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En un proyecto hay muchas restricciones, pero de entre todas hay tres que se consideran especialmente importantes y que son comunes a todos los proyectos: </a:t>
            </a:r>
            <a:r>
              <a:rPr lang="es-MX" sz="16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costo, el alcance y el tiempo (plazo)</a:t>
            </a:r>
            <a:r>
              <a:rPr lang="es-MX" sz="1600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es-PE" sz="1600" dirty="0">
              <a:solidFill>
                <a:srgbClr val="EE463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D9D22129-CFE2-6650-D62C-8F8857270879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EQUILIBRIO DE LAS RESTRICCIONES EN COMPETENCIA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B89EEC6-1D6E-449D-4032-F39BF07B68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67174" y="912813"/>
            <a:ext cx="5076825" cy="432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624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o 16">
            <a:extLst>
              <a:ext uri="{FF2B5EF4-FFF2-40B4-BE49-F238E27FC236}">
                <a16:creationId xmlns:a16="http://schemas.microsoft.com/office/drawing/2014/main" id="{491AE61E-56AB-183A-3ECB-41F043F1235E}"/>
              </a:ext>
            </a:extLst>
          </p:cNvPr>
          <p:cNvGrpSpPr/>
          <p:nvPr/>
        </p:nvGrpSpPr>
        <p:grpSpPr>
          <a:xfrm>
            <a:off x="2424971" y="1126255"/>
            <a:ext cx="4096648" cy="2843204"/>
            <a:chOff x="1730411" y="1063502"/>
            <a:chExt cx="4896544" cy="3398357"/>
          </a:xfrm>
        </p:grpSpPr>
        <p:sp>
          <p:nvSpPr>
            <p:cNvPr id="2" name="5 Triángulo isósceles">
              <a:extLst>
                <a:ext uri="{FF2B5EF4-FFF2-40B4-BE49-F238E27FC236}">
                  <a16:creationId xmlns:a16="http://schemas.microsoft.com/office/drawing/2014/main" id="{1B2C13BA-11DF-43D4-4AA1-EBB66BAAC9F0}"/>
                </a:ext>
              </a:extLst>
            </p:cNvPr>
            <p:cNvSpPr/>
            <p:nvPr/>
          </p:nvSpPr>
          <p:spPr>
            <a:xfrm>
              <a:off x="2360481" y="1298698"/>
              <a:ext cx="3780420" cy="2861148"/>
            </a:xfrm>
            <a:prstGeom prst="triangle">
              <a:avLst/>
            </a:prstGeom>
            <a:solidFill>
              <a:srgbClr val="92C1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1600"/>
            </a:p>
          </p:txBody>
        </p:sp>
        <p:cxnSp>
          <p:nvCxnSpPr>
            <p:cNvPr id="3" name="6 Conector recto de flecha">
              <a:extLst>
                <a:ext uri="{FF2B5EF4-FFF2-40B4-BE49-F238E27FC236}">
                  <a16:creationId xmlns:a16="http://schemas.microsoft.com/office/drawing/2014/main" id="{30881FCC-D533-AD88-5F01-50D2A2247F8E}"/>
                </a:ext>
              </a:extLst>
            </p:cNvPr>
            <p:cNvCxnSpPr/>
            <p:nvPr/>
          </p:nvCxnSpPr>
          <p:spPr>
            <a:xfrm flipV="1">
              <a:off x="1730411" y="1063502"/>
              <a:ext cx="2232248" cy="3096344"/>
            </a:xfrm>
            <a:prstGeom prst="straightConnector1">
              <a:avLst/>
            </a:prstGeom>
            <a:ln w="57150">
              <a:solidFill>
                <a:srgbClr val="FE7828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8 Conector recto de flecha">
              <a:extLst>
                <a:ext uri="{FF2B5EF4-FFF2-40B4-BE49-F238E27FC236}">
                  <a16:creationId xmlns:a16="http://schemas.microsoft.com/office/drawing/2014/main" id="{168082CE-F010-2A74-9B56-F216E26BE10F}"/>
                </a:ext>
              </a:extLst>
            </p:cNvPr>
            <p:cNvCxnSpPr/>
            <p:nvPr/>
          </p:nvCxnSpPr>
          <p:spPr>
            <a:xfrm flipH="1" flipV="1">
              <a:off x="4538723" y="1063502"/>
              <a:ext cx="2088232" cy="3024336"/>
            </a:xfrm>
            <a:prstGeom prst="straightConnector1">
              <a:avLst/>
            </a:prstGeom>
            <a:ln w="57150">
              <a:solidFill>
                <a:srgbClr val="FE7828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10 Conector recto de flecha">
              <a:extLst>
                <a:ext uri="{FF2B5EF4-FFF2-40B4-BE49-F238E27FC236}">
                  <a16:creationId xmlns:a16="http://schemas.microsoft.com/office/drawing/2014/main" id="{463D95AE-89CE-900B-D888-C53A736DEBD9}"/>
                </a:ext>
              </a:extLst>
            </p:cNvPr>
            <p:cNvCxnSpPr/>
            <p:nvPr/>
          </p:nvCxnSpPr>
          <p:spPr>
            <a:xfrm>
              <a:off x="2015879" y="4461859"/>
              <a:ext cx="4214951" cy="0"/>
            </a:xfrm>
            <a:prstGeom prst="straightConnector1">
              <a:avLst/>
            </a:prstGeom>
            <a:ln w="57150">
              <a:solidFill>
                <a:srgbClr val="FE7828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5">
            <a:extLst>
              <a:ext uri="{FF2B5EF4-FFF2-40B4-BE49-F238E27FC236}">
                <a16:creationId xmlns:a16="http://schemas.microsoft.com/office/drawing/2014/main" id="{94E5FD51-A8A4-92E0-FA8A-3B46FC6A91E1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EQUILIBRIO DE LAS RESTRICCIONES EN COMPETENCIA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id="{8890B950-60FC-734A-9571-AAC7FD0777F1}"/>
              </a:ext>
            </a:extLst>
          </p:cNvPr>
          <p:cNvSpPr/>
          <p:nvPr/>
        </p:nvSpPr>
        <p:spPr>
          <a:xfrm>
            <a:off x="503237" y="912814"/>
            <a:ext cx="2393525" cy="1077218"/>
          </a:xfrm>
          <a:prstGeom prst="roundRect">
            <a:avLst>
              <a:gd name="adj" fmla="val 816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MX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Una vez culminada la Planificación del Proyecto se dice que estas variables </a:t>
            </a:r>
            <a:r>
              <a:rPr lang="es-MX" sz="1500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s-MX" sz="15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están en equilibrio</a:t>
            </a:r>
            <a:r>
              <a:rPr lang="es-MX" sz="1500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”</a:t>
            </a:r>
            <a:endParaRPr lang="es-PE" sz="1500" dirty="0">
              <a:solidFill>
                <a:srgbClr val="EE463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ángulo redondeado 13">
            <a:extLst>
              <a:ext uri="{FF2B5EF4-FFF2-40B4-BE49-F238E27FC236}">
                <a16:creationId xmlns:a16="http://schemas.microsoft.com/office/drawing/2014/main" id="{CDADE808-F0C5-387A-8CB1-10AE6CC791DA}"/>
              </a:ext>
            </a:extLst>
          </p:cNvPr>
          <p:cNvSpPr/>
          <p:nvPr/>
        </p:nvSpPr>
        <p:spPr>
          <a:xfrm>
            <a:off x="6280966" y="912814"/>
            <a:ext cx="2393525" cy="1679280"/>
          </a:xfrm>
          <a:prstGeom prst="roundRect">
            <a:avLst>
              <a:gd name="adj" fmla="val 816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Sin embargo, durante toda la vida del proyecto </a:t>
            </a:r>
            <a:r>
              <a:rPr lang="es-MX" sz="1400" b="1" dirty="0">
                <a:solidFill>
                  <a:srgbClr val="EE46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 deberá velar que los cambios no impacten este equilibrio 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cual sólo se logra gestionando adecuadamente los cambios en el proyecto.</a:t>
            </a:r>
            <a:endParaRPr lang="es-PE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id="{0086A594-29D5-B632-CC80-35669C6102B5}"/>
              </a:ext>
            </a:extLst>
          </p:cNvPr>
          <p:cNvSpPr/>
          <p:nvPr/>
        </p:nvSpPr>
        <p:spPr>
          <a:xfrm>
            <a:off x="503238" y="4589526"/>
            <a:ext cx="8171253" cy="644461"/>
          </a:xfrm>
          <a:prstGeom prst="roundRect">
            <a:avLst>
              <a:gd name="adj" fmla="val 816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 se produce cualquier cambio en una de estas 3 variables, el gerente de proyecto deberá </a:t>
            </a:r>
            <a:r>
              <a:rPr lang="es-MX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analizar el impacto en las otras variables y replanificar el proyecto </a:t>
            </a:r>
            <a:r>
              <a:rPr lang="es-MX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 lograr un nuevo equilibrio de estas variables.</a:t>
            </a:r>
            <a:endParaRPr lang="es-PE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5D885030-4E00-ADBB-C762-A1CA6DDD7A3B}"/>
              </a:ext>
            </a:extLst>
          </p:cNvPr>
          <p:cNvSpPr txBox="1"/>
          <p:nvPr/>
        </p:nvSpPr>
        <p:spPr>
          <a:xfrm rot="3204421">
            <a:off x="5100095" y="2064069"/>
            <a:ext cx="1077831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>
                <a:solidFill>
                  <a:srgbClr val="715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Costo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F3E24EA-06A6-A42F-42A4-B3302D6126AE}"/>
              </a:ext>
            </a:extLst>
          </p:cNvPr>
          <p:cNvSpPr txBox="1"/>
          <p:nvPr/>
        </p:nvSpPr>
        <p:spPr>
          <a:xfrm rot="18476744">
            <a:off x="2633610" y="2106101"/>
            <a:ext cx="1381481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>
                <a:solidFill>
                  <a:srgbClr val="715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Tiempo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BEFB4EB4-9415-6E65-D092-672F130AF28D}"/>
              </a:ext>
            </a:extLst>
          </p:cNvPr>
          <p:cNvSpPr txBox="1"/>
          <p:nvPr/>
        </p:nvSpPr>
        <p:spPr>
          <a:xfrm>
            <a:off x="3898123" y="3776918"/>
            <a:ext cx="1381481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>
                <a:solidFill>
                  <a:srgbClr val="715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Alcance</a:t>
            </a:r>
          </a:p>
        </p:txBody>
      </p:sp>
    </p:spTree>
    <p:extLst>
      <p:ext uri="{BB962C8B-B14F-4D97-AF65-F5344CB8AC3E}">
        <p14:creationId xmlns:p14="http://schemas.microsoft.com/office/powerpoint/2010/main" val="1020826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58EABDC-EE9F-6D4B-8493-73E3A05BE100}"/>
              </a:ext>
            </a:extLst>
          </p:cNvPr>
          <p:cNvSpPr txBox="1"/>
          <p:nvPr/>
        </p:nvSpPr>
        <p:spPr>
          <a:xfrm>
            <a:off x="1008064" y="3169974"/>
            <a:ext cx="6520497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  <a:t>ASPECTOS CLAVE DE </a:t>
            </a:r>
            <a:b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</a:br>
            <a: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LA INICIACIÓN DE PROYECTOS</a:t>
            </a:r>
            <a:endParaRPr lang="es-PE" sz="28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2E011318-DF6A-E443-82C0-13421C5F2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5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630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057BC-42A1-0978-D46E-3838B6281D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922943ED-7FAF-9461-3BB0-BEA57FCD0F10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316CE67-FA47-1763-3363-1CD7772DFF6B}"/>
              </a:ext>
            </a:extLst>
          </p:cNvPr>
          <p:cNvSpPr txBox="1"/>
          <p:nvPr/>
        </p:nvSpPr>
        <p:spPr>
          <a:xfrm>
            <a:off x="1008065" y="3169974"/>
            <a:ext cx="4200430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  <a:t>DEFINICIÓN DEL ACTA </a:t>
            </a:r>
            <a: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DE CONSTITUCIÓN</a:t>
            </a:r>
            <a:endParaRPr lang="es-PE" sz="28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B6797F2A-B1B7-3AB3-70F5-EA9B55382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5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5295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E4E6922-5682-D6DE-1E8A-7BE1A73C21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27" r="16667"/>
          <a:stretch/>
        </p:blipFill>
        <p:spPr>
          <a:xfrm>
            <a:off x="4730750" y="481013"/>
            <a:ext cx="3944938" cy="4752975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5AB4C493-34A2-08EB-8089-3195A9E75F63}"/>
              </a:ext>
            </a:extLst>
          </p:cNvPr>
          <p:cNvSpPr/>
          <p:nvPr/>
        </p:nvSpPr>
        <p:spPr>
          <a:xfrm>
            <a:off x="506084" y="916858"/>
            <a:ext cx="3886528" cy="37702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S_tradnl" altLang="es-PE" sz="1600" b="1" dirty="0">
                <a:latin typeface="Calibri" charset="0"/>
                <a:ea typeface="Calibri" charset="0"/>
                <a:cs typeface="Calibri" charset="0"/>
              </a:rPr>
              <a:t>ACTA DE CONSTITUCIÓN DEL PROYECTO</a:t>
            </a:r>
          </a:p>
          <a:p>
            <a:pPr>
              <a:spcAft>
                <a:spcPts val="600"/>
              </a:spcAft>
            </a:pPr>
            <a:r>
              <a:rPr lang="es-ES_tradnl" altLang="es-PE" sz="1600" b="1" dirty="0">
                <a:latin typeface="Calibri" charset="0"/>
                <a:ea typeface="Calibri" charset="0"/>
                <a:cs typeface="Calibri" charset="0"/>
              </a:rPr>
              <a:t>(PROJECT CHARTER)</a:t>
            </a:r>
          </a:p>
          <a:p>
            <a:pPr marL="180975" indent="-180975">
              <a:buFont typeface="Arial" charset="0"/>
              <a:buChar char="•"/>
            </a:pPr>
            <a:r>
              <a:rPr lang="es-ES_tradnl" altLang="es-PE" sz="1600" dirty="0">
                <a:latin typeface="Calibri" charset="0"/>
                <a:ea typeface="Calibri" charset="0"/>
                <a:cs typeface="Calibri" charset="0"/>
              </a:rPr>
              <a:t>Documento emitido por el iniciador (Patrocinador, PMO, Comité ejecutivo de Portafolios) del proyecto.</a:t>
            </a:r>
          </a:p>
          <a:p>
            <a:pPr marL="180975" indent="-180975">
              <a:buFont typeface="Arial" charset="0"/>
              <a:buChar char="•"/>
            </a:pPr>
            <a:r>
              <a:rPr lang="es-ES_tradnl" altLang="es-PE" sz="1600" dirty="0">
                <a:latin typeface="Calibri" charset="0"/>
                <a:ea typeface="Calibri" charset="0"/>
                <a:cs typeface="Calibri" charset="0"/>
              </a:rPr>
              <a:t>Autoriza formalmente la existencia de un proyecto.</a:t>
            </a:r>
          </a:p>
          <a:p>
            <a:pPr marL="180975" indent="-180975">
              <a:buFont typeface="Arial" charset="0"/>
              <a:buChar char="•"/>
            </a:pPr>
            <a:r>
              <a:rPr lang="es-ES_tradnl" altLang="es-PE" sz="1600" dirty="0">
                <a:latin typeface="Calibri" charset="0"/>
                <a:ea typeface="Calibri" charset="0"/>
                <a:cs typeface="Calibri" charset="0"/>
              </a:rPr>
              <a:t>Le confiere la autoridad al director de proyecto para aplicar los recursos.</a:t>
            </a:r>
          </a:p>
          <a:p>
            <a:pPr marL="180975" indent="-180975">
              <a:buFont typeface="Arial" charset="0"/>
              <a:buChar char="•"/>
            </a:pPr>
            <a:r>
              <a:rPr lang="es-ES_tradnl" altLang="es-PE" sz="1600" dirty="0">
                <a:latin typeface="Calibri" charset="0"/>
                <a:ea typeface="Calibri" charset="0"/>
                <a:cs typeface="Calibri" charset="0"/>
              </a:rPr>
              <a:t>Ayuda a tomar la decisión sobre la necesidad de continuar, posponer o suspender el proyecto.</a:t>
            </a:r>
          </a:p>
          <a:p>
            <a:pPr marL="180975" indent="-180975">
              <a:buFont typeface="Arial" charset="0"/>
              <a:buChar char="•"/>
            </a:pPr>
            <a:endParaRPr lang="es-ES_tradnl" altLang="es-PE" sz="1600" dirty="0">
              <a:latin typeface="Calibri" charset="0"/>
              <a:ea typeface="Calibri" charset="0"/>
              <a:cs typeface="Calibri" charset="0"/>
            </a:endParaRPr>
          </a:p>
          <a:p>
            <a:pPr marL="185738"/>
            <a:r>
              <a:rPr lang="es-ES_tradnl" altLang="es-PE" sz="16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SI NO HAY ACTA DE CONSTITUCIÓN, </a:t>
            </a:r>
            <a:br>
              <a:rPr lang="es-ES_tradnl" altLang="es-PE" sz="16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s-ES_tradnl" altLang="es-PE" sz="16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EL PROYECTO NO EXISTE.</a:t>
            </a: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BEABA064-5BB0-6057-83EA-33C7C847D427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DEL ACTA DE CONSTITUCIÓN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5299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0F41DDF5-BD45-1646-E3EB-77A263F84D9A}"/>
              </a:ext>
            </a:extLst>
          </p:cNvPr>
          <p:cNvSpPr/>
          <p:nvPr/>
        </p:nvSpPr>
        <p:spPr>
          <a:xfrm>
            <a:off x="506895" y="916471"/>
            <a:ext cx="38893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s-MX" sz="2000" dirty="0">
                <a:solidFill>
                  <a:srgbClr val="00B1C2"/>
                </a:solidFill>
                <a:latin typeface="Calibri" charset="0"/>
                <a:ea typeface="Calibri" charset="0"/>
                <a:cs typeface="Calibri" charset="0"/>
              </a:rPr>
              <a:t>ESTRUCTURA DEL ACTA DE </a:t>
            </a:r>
            <a:r>
              <a:rPr lang="es-MX" sz="2000" b="1" dirty="0">
                <a:solidFill>
                  <a:srgbClr val="00B1C2"/>
                </a:solidFill>
                <a:latin typeface="Calibri" charset="0"/>
                <a:ea typeface="Calibri" charset="0"/>
                <a:cs typeface="Calibri" charset="0"/>
              </a:rPr>
              <a:t>CONSTITUCIÓN DE UN </a:t>
            </a:r>
            <a:r>
              <a:rPr lang="es-PE" sz="2000" b="1" dirty="0">
                <a:solidFill>
                  <a:srgbClr val="00B1C2"/>
                </a:solidFill>
                <a:latin typeface="Calibri" charset="0"/>
                <a:ea typeface="Calibri" charset="0"/>
                <a:cs typeface="Calibri" charset="0"/>
              </a:rPr>
              <a:t>PROYECTO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05CBFE9-5E08-32DD-3F76-5F1AA17518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90" r="4405"/>
          <a:stretch/>
        </p:blipFill>
        <p:spPr>
          <a:xfrm>
            <a:off x="721642" y="2541632"/>
            <a:ext cx="3566711" cy="1642298"/>
          </a:xfrm>
          <a:prstGeom prst="rect">
            <a:avLst/>
          </a:prstGeom>
        </p:spPr>
      </p:pic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5577518-B5BA-8C57-BD48-641674041A53}"/>
              </a:ext>
            </a:extLst>
          </p:cNvPr>
          <p:cNvGraphicFramePr>
            <a:graphicFrameLocks noGrp="1"/>
          </p:cNvGraphicFramePr>
          <p:nvPr/>
        </p:nvGraphicFramePr>
        <p:xfrm>
          <a:off x="4751388" y="943637"/>
          <a:ext cx="3924300" cy="42903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5819">
                <a:tc>
                  <a:txBody>
                    <a:bodyPr/>
                    <a:lstStyle/>
                    <a:p>
                      <a:pPr marL="46038" indent="46038">
                        <a:tabLst/>
                      </a:pPr>
                      <a:r>
                        <a:rPr lang="es-MX" sz="1400" b="1" dirty="0">
                          <a:latin typeface="Calibri" charset="0"/>
                          <a:ea typeface="Calibri" charset="0"/>
                          <a:cs typeface="Calibri" charset="0"/>
                        </a:rPr>
                        <a:t>Cabecera</a:t>
                      </a:r>
                      <a:endParaRPr lang="es-ES_tradnl" sz="1400" dirty="0"/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1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8027">
                <a:tc>
                  <a:txBody>
                    <a:bodyPr/>
                    <a:lstStyle/>
                    <a:p>
                      <a:pPr marL="242888" indent="-195263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Nombre del Proyecto</a:t>
                      </a:r>
                    </a:p>
                    <a:p>
                      <a:pPr marL="242888" indent="-195263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Patrocinador</a:t>
                      </a:r>
                    </a:p>
                    <a:p>
                      <a:pPr marL="242888" indent="-195263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Director del Proyecto</a:t>
                      </a:r>
                    </a:p>
                    <a:p>
                      <a:pPr marL="242888" indent="-195263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Fecha de Última Revisión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EF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0199">
                <a:tc>
                  <a:txBody>
                    <a:bodyPr/>
                    <a:lstStyle/>
                    <a:p>
                      <a:pPr marL="6350" indent="87313">
                        <a:buClr>
                          <a:srgbClr val="714FA0"/>
                        </a:buClr>
                        <a:buFont typeface="Arial" charset="0"/>
                        <a:buNone/>
                        <a:tabLst/>
                      </a:pPr>
                      <a:r>
                        <a:rPr lang="es-MX" sz="1400" b="1" dirty="0"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Cuerpo</a:t>
                      </a:r>
                      <a:endParaRPr lang="es-MX" sz="1400" dirty="0"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1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96306">
                <a:tc>
                  <a:txBody>
                    <a:bodyPr/>
                    <a:lstStyle/>
                    <a:p>
                      <a:pPr marL="269875" indent="-223838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Descripción del Proyecto</a:t>
                      </a:r>
                    </a:p>
                    <a:p>
                      <a:pPr marL="269875" indent="-223838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Justificación del Proyecto</a:t>
                      </a:r>
                    </a:p>
                    <a:p>
                      <a:pPr marL="269875" indent="-223838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Presupuesto Resumen</a:t>
                      </a:r>
                    </a:p>
                    <a:p>
                      <a:pPr marL="269875" indent="-223838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Objetivos del Proyecto</a:t>
                      </a:r>
                    </a:p>
                    <a:p>
                      <a:pPr marL="269875" indent="-223838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Riesgos Preliminares</a:t>
                      </a:r>
                    </a:p>
                    <a:p>
                      <a:pPr marL="269875" indent="-223838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Hitos del Proyecto</a:t>
                      </a:r>
                    </a:p>
                    <a:p>
                      <a:pPr marL="269875" indent="-223838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Supuestos Iniciales</a:t>
                      </a:r>
                    </a:p>
                    <a:p>
                      <a:pPr marL="269875" indent="-223838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Restricciones Iniciales</a:t>
                      </a:r>
                    </a:p>
                    <a:p>
                      <a:pPr marL="269875" indent="-223838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Criterios de Aceptación</a:t>
                      </a:r>
                    </a:p>
                    <a:p>
                      <a:pPr marL="269875" indent="-223838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Principales Entregables</a:t>
                      </a:r>
                    </a:p>
                    <a:p>
                      <a:pPr marL="269875" indent="-223838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MX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Lista de Interesados</a:t>
                      </a:r>
                      <a:endParaRPr lang="es-PE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EF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BF7646C1-C628-FA7E-BC82-87BACD77A103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DEL ACTA DE CONSTITUCIÓN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07329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3485DED-B6C9-39BE-DE2A-CBE2A1323C4D}"/>
              </a:ext>
            </a:extLst>
          </p:cNvPr>
          <p:cNvSpPr/>
          <p:nvPr/>
        </p:nvSpPr>
        <p:spPr>
          <a:xfrm>
            <a:off x="507614" y="917414"/>
            <a:ext cx="2998498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MX" sz="2000" b="1" dirty="0">
                <a:solidFill>
                  <a:srgbClr val="00B1C3"/>
                </a:solidFill>
                <a:latin typeface="Calibri" charset="0"/>
                <a:ea typeface="Calibri" charset="0"/>
                <a:cs typeface="Calibri" charset="0"/>
              </a:rPr>
              <a:t>ACTA DE CONSTITUCIÓN </a:t>
            </a:r>
            <a:r>
              <a:rPr lang="es-MX" sz="2000" b="1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DEL PROYECTO DE CONSTRUCCIÓN DE UNA PLANTA DE DETERGENTES EN ALICORP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E907F1E-2BEA-9156-5C54-D033D4C9A7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56" r="21930"/>
          <a:stretch/>
        </p:blipFill>
        <p:spPr>
          <a:xfrm>
            <a:off x="3635829" y="912812"/>
            <a:ext cx="5508171" cy="4321175"/>
          </a:xfrm>
          <a:prstGeom prst="rect">
            <a:avLst/>
          </a:prstGeom>
        </p:spPr>
      </p:pic>
      <p:sp>
        <p:nvSpPr>
          <p:cNvPr id="2" name="Rectangle 5">
            <a:extLst>
              <a:ext uri="{FF2B5EF4-FFF2-40B4-BE49-F238E27FC236}">
                <a16:creationId xmlns:a16="http://schemas.microsoft.com/office/drawing/2014/main" id="{3F84FCDA-83E8-5965-412E-680B12D9C41D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DEL ACTA DE CONSTITUCIÓN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688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C108F325-CBB9-C73F-A7BF-9118A4014BB4}"/>
              </a:ext>
            </a:extLst>
          </p:cNvPr>
          <p:cNvSpPr txBox="1"/>
          <p:nvPr/>
        </p:nvSpPr>
        <p:spPr>
          <a:xfrm>
            <a:off x="503238" y="1277658"/>
            <a:ext cx="8172450" cy="38793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tIns="108000">
            <a:spAutoFit/>
          </a:bodyPr>
          <a:lstStyle/>
          <a:p>
            <a:r>
              <a:rPr lang="es-ES" sz="1100" b="1" dirty="0">
                <a:solidFill>
                  <a:srgbClr val="000000"/>
                </a:solidFill>
                <a:effectLst/>
                <a:highlight>
                  <a:srgbClr val="FDC212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Nombre del Proyecto </a:t>
            </a:r>
            <a:endParaRPr lang="es-PE" sz="1100" dirty="0">
              <a:effectLst/>
              <a:highlight>
                <a:srgbClr val="FDC212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Proyecto CICLÓN - “Implementación de la Nueva Planta de Detergentes en Lurín”</a:t>
            </a:r>
            <a:endParaRPr lang="es-PE" sz="1100" dirty="0">
              <a:effectLst/>
              <a:highlight>
                <a:srgbClr val="FFFFFF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b="1" dirty="0">
                <a:solidFill>
                  <a:srgbClr val="000000"/>
                </a:solidFill>
                <a:effectLst/>
                <a:highlight>
                  <a:srgbClr val="FDC212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Patrocinador</a:t>
            </a:r>
            <a:endParaRPr lang="es-PE" sz="1100" dirty="0">
              <a:effectLst/>
              <a:highlight>
                <a:srgbClr val="FDC212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Gerente Central de Cadena de Suministro</a:t>
            </a:r>
            <a:endParaRPr lang="es-PE" sz="1100" dirty="0">
              <a:effectLst/>
              <a:highlight>
                <a:srgbClr val="FFFFFF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b="1" dirty="0">
                <a:solidFill>
                  <a:srgbClr val="000000"/>
                </a:solidFill>
                <a:effectLst/>
                <a:highlight>
                  <a:srgbClr val="FDC212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Director de Proyecto</a:t>
            </a:r>
            <a:endParaRPr lang="es-PE" sz="1100" dirty="0">
              <a:effectLst/>
              <a:highlight>
                <a:srgbClr val="FDC212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Nelson Juárez</a:t>
            </a:r>
            <a:endParaRPr lang="es-PE" sz="1100" dirty="0">
              <a:effectLst/>
              <a:highlight>
                <a:srgbClr val="FFFFFF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s-PE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s-PE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_tradnl" sz="1100" b="1" kern="0" cap="all" dirty="0">
                <a:solidFill>
                  <a:srgbClr val="000000"/>
                </a:solidFill>
                <a:effectLst/>
                <a:highlight>
                  <a:srgbClr val="FDC212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DESCRIPCIÓN DEL PROYECTO</a:t>
            </a:r>
            <a:endParaRPr lang="es-PE" sz="1100" b="1" kern="0" cap="all" dirty="0">
              <a:effectLst/>
              <a:highlight>
                <a:srgbClr val="FDC212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s-PE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Conociendo que el mercado de detergentes en polvo tiene un volumen de 153,000 TM al año y que experimenta un crecimiento sostenido de 6 % dentro de un oligopolio conformado por 3 empresas (Alicorp, Procter &amp; Gamble e </a:t>
            </a:r>
            <a:r>
              <a:rPr lang="es-ES" sz="1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Intradevco</a:t>
            </a:r>
            <a:r>
              <a:rPr lang="es-ES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 altamente competitivas, Alicorp ha visto conveniente ejecutar el proyecto: diseño, construcción y puesta en marcha de una planta de detergentes polvos de 15TPH y con una capacidad de ampliación de hasta 25TPH.</a:t>
            </a:r>
            <a:endParaRPr lang="es-PE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s-PE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s-PE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_tradnl" sz="1100" b="1" kern="0" cap="all" dirty="0" err="1">
                <a:solidFill>
                  <a:srgbClr val="000000"/>
                </a:solidFill>
                <a:effectLst/>
                <a:highlight>
                  <a:srgbClr val="FDC212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justificaciÓn</a:t>
            </a:r>
            <a:r>
              <a:rPr lang="es-ES_tradnl" sz="1100" b="1" kern="0" cap="all" dirty="0">
                <a:solidFill>
                  <a:srgbClr val="000000"/>
                </a:solidFill>
                <a:effectLst/>
                <a:highlight>
                  <a:srgbClr val="FDC212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DEL PROYECTO</a:t>
            </a:r>
            <a:endParaRPr lang="es-PE" sz="1100" b="1" kern="0" cap="all" dirty="0">
              <a:effectLst/>
              <a:highlight>
                <a:srgbClr val="FDC212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s-PE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El principal propósito de este proyecto se alinea con el plan estratégico de Alicorp, que desea ser líder en el rubro de detergentes y además impulsar unidades de negocio con altos márgenes dentro del grupo que generen mayor rentabilidad. El resultado de esta planta le permitirá a Alicorp mantener el liderazgo del sector alcanzado en el 2010, con una cuota del mercado de 47 %, y aumentar su participación hasta un 60 % dentro de los próximos 10 años.</a:t>
            </a:r>
            <a:endParaRPr lang="es-PE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EF0D48D-6AF3-CA93-AEA4-28E20710E48C}"/>
              </a:ext>
            </a:extLst>
          </p:cNvPr>
          <p:cNvSpPr txBox="1"/>
          <p:nvPr/>
        </p:nvSpPr>
        <p:spPr>
          <a:xfrm>
            <a:off x="503238" y="912813"/>
            <a:ext cx="823355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600" b="1" dirty="0">
                <a:latin typeface="Calibri" panose="020F0502020204030204" pitchFamily="34" charset="0"/>
                <a:cs typeface="Calibri" panose="020F0502020204030204" pitchFamily="34" charset="0"/>
              </a:rPr>
              <a:t>Muestra de un Acta de Constitución … </a:t>
            </a:r>
            <a:endParaRPr lang="es-PE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29A6DA50-543F-0D41-0588-789EA757FD29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DEL ACTA DE CONSTITUCIÓN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1102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n 25">
            <a:extLst>
              <a:ext uri="{FF2B5EF4-FFF2-40B4-BE49-F238E27FC236}">
                <a16:creationId xmlns:a16="http://schemas.microsoft.com/office/drawing/2014/main" id="{D2F86C88-4FA7-600F-60FC-EB7085777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705" y="2959570"/>
            <a:ext cx="3733011" cy="2274418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6AA6C35B-E713-BF08-6B01-1B6BAACAB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487" y="2959570"/>
            <a:ext cx="4136359" cy="2326983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FD57C24-6655-8FC9-6665-C2550493B342}"/>
              </a:ext>
            </a:extLst>
          </p:cNvPr>
          <p:cNvSpPr txBox="1"/>
          <p:nvPr/>
        </p:nvSpPr>
        <p:spPr>
          <a:xfrm>
            <a:off x="503239" y="1206444"/>
            <a:ext cx="8172449" cy="13388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sz="1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r>
              <a:rPr lang="es-ES_tradnl" sz="1100" b="1" kern="0" cap="all" dirty="0">
                <a:solidFill>
                  <a:srgbClr val="000000"/>
                </a:solidFill>
                <a:effectLst/>
                <a:highlight>
                  <a:srgbClr val="FFC0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presupuesto resumen</a:t>
            </a:r>
            <a:endParaRPr lang="es-PE" sz="1100" b="1" kern="0" cap="all" dirty="0">
              <a:effectLst/>
              <a:highlight>
                <a:srgbClr val="FFC000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Se estima un presupuesto de alto nivel que asciende a: USD$ 26,450,000 el cual se distribuye de la siguiente manera:</a:t>
            </a:r>
            <a:endParaRPr lang="es-PE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s-PE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Ingeniería Básica: USD$ 710,000</a:t>
            </a:r>
            <a:endParaRPr lang="es-PE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Ingeniería de Detalle: USD$ 500,000</a:t>
            </a:r>
            <a:endParaRPr lang="es-PE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Adquisiciones: USD$ 13,420,000</a:t>
            </a:r>
            <a:endParaRPr lang="es-PE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Ejecución de Obras: USD$ 11,620,000</a:t>
            </a:r>
            <a:endParaRPr lang="es-PE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s-ES" sz="1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Pruebas y Puesta en Marcha: USD$ 200,000 </a:t>
            </a:r>
            <a:endParaRPr lang="es-PE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928A0FE-DBB4-EB48-FE9E-EFDF95672B37}"/>
              </a:ext>
            </a:extLst>
          </p:cNvPr>
          <p:cNvSpPr txBox="1"/>
          <p:nvPr/>
        </p:nvSpPr>
        <p:spPr>
          <a:xfrm>
            <a:off x="503238" y="2606838"/>
            <a:ext cx="8172449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_tradnl" sz="1100" b="1" kern="0" cap="all" dirty="0">
                <a:solidFill>
                  <a:srgbClr val="000000"/>
                </a:solidFill>
                <a:effectLst/>
                <a:highlight>
                  <a:srgbClr val="FFC0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objetivos del proyecto</a:t>
            </a:r>
            <a:endParaRPr lang="es-PE" sz="1100" b="1" kern="0" cap="all" dirty="0">
              <a:effectLst/>
              <a:highlight>
                <a:srgbClr val="FFC000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43B08078-DAC3-8DF1-6012-112DC4952CE2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DEL ACTA DE CONSTITUCIÓN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3783BED-54A8-78F8-D4FC-12E49867768B}"/>
              </a:ext>
            </a:extLst>
          </p:cNvPr>
          <p:cNvSpPr txBox="1"/>
          <p:nvPr/>
        </p:nvSpPr>
        <p:spPr>
          <a:xfrm>
            <a:off x="503238" y="912813"/>
            <a:ext cx="823355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600" b="1" dirty="0">
                <a:latin typeface="Calibri" panose="020F0502020204030204" pitchFamily="34" charset="0"/>
                <a:cs typeface="Calibri" panose="020F0502020204030204" pitchFamily="34" charset="0"/>
              </a:rPr>
              <a:t>Muestra de un Acta de Constitución … </a:t>
            </a:r>
            <a:endParaRPr lang="es-PE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2035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n 29">
            <a:extLst>
              <a:ext uri="{FF2B5EF4-FFF2-40B4-BE49-F238E27FC236}">
                <a16:creationId xmlns:a16="http://schemas.microsoft.com/office/drawing/2014/main" id="{91036713-1ED8-9A71-28EA-B79DA523C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018" y="1234619"/>
            <a:ext cx="5132313" cy="1972267"/>
          </a:xfrm>
          <a:prstGeom prst="rect">
            <a:avLst/>
          </a:prstGeom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4F17F448-8BFC-5DF9-FECB-964B0E7A3A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4912" y="3164742"/>
            <a:ext cx="5049705" cy="2243086"/>
          </a:xfrm>
          <a:prstGeom prst="rect">
            <a:avLst/>
          </a:prstGeom>
        </p:spPr>
      </p:pic>
      <p:sp>
        <p:nvSpPr>
          <p:cNvPr id="2" name="Rectangle 5">
            <a:extLst>
              <a:ext uri="{FF2B5EF4-FFF2-40B4-BE49-F238E27FC236}">
                <a16:creationId xmlns:a16="http://schemas.microsoft.com/office/drawing/2014/main" id="{4790ACD0-E71B-E14F-F8E7-67A668EE4553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DEL ACTA DE CONSTITUCIÓN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F3F78CA-948A-72DD-CACE-6FE857153299}"/>
              </a:ext>
            </a:extLst>
          </p:cNvPr>
          <p:cNvSpPr txBox="1"/>
          <p:nvPr/>
        </p:nvSpPr>
        <p:spPr>
          <a:xfrm>
            <a:off x="503238" y="912813"/>
            <a:ext cx="823355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600" b="1" dirty="0">
                <a:latin typeface="Calibri" panose="020F0502020204030204" pitchFamily="34" charset="0"/>
                <a:cs typeface="Calibri" panose="020F0502020204030204" pitchFamily="34" charset="0"/>
              </a:rPr>
              <a:t>Muestra de un Acta de Constitución … </a:t>
            </a:r>
            <a:endParaRPr lang="es-PE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2941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3B5662C-625A-3288-8B34-9B13B5399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076" y="1288026"/>
            <a:ext cx="4261847" cy="227091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324F49C-20CB-441F-200E-788A22272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1075" y="3583687"/>
            <a:ext cx="4261847" cy="1710813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E3410F7-76E0-8C4F-908E-4F169B8DF161}"/>
              </a:ext>
            </a:extLst>
          </p:cNvPr>
          <p:cNvSpPr txBox="1"/>
          <p:nvPr/>
        </p:nvSpPr>
        <p:spPr>
          <a:xfrm>
            <a:off x="503238" y="912813"/>
            <a:ext cx="823355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600" b="1" dirty="0">
                <a:latin typeface="Calibri" panose="020F0502020204030204" pitchFamily="34" charset="0"/>
                <a:cs typeface="Calibri" panose="020F0502020204030204" pitchFamily="34" charset="0"/>
              </a:rPr>
              <a:t>Muestra de un Acta de Constitución … </a:t>
            </a:r>
            <a:endParaRPr lang="es-PE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DDB5F09-8FE1-372F-C620-9E4E1A9A94D4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DEL ACTA DE CONSTITUCIÓN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698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9CF5B8FA-76D3-0121-7394-F5AB5666B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316" y="1426626"/>
            <a:ext cx="6511367" cy="3807362"/>
          </a:xfrm>
          <a:prstGeom prst="rect">
            <a:avLst/>
          </a:prstGeom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6353F0F7-D3EF-2F41-DC57-04341DCF1016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DEFINICIÓN DEL ACTA DE CONSTITUCIÓN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BE8BC2A-AA10-9BF2-60EF-F8729F069C9B}"/>
              </a:ext>
            </a:extLst>
          </p:cNvPr>
          <p:cNvSpPr txBox="1"/>
          <p:nvPr/>
        </p:nvSpPr>
        <p:spPr>
          <a:xfrm>
            <a:off x="503238" y="912813"/>
            <a:ext cx="823355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600" b="1" dirty="0">
                <a:latin typeface="Calibri" panose="020F0502020204030204" pitchFamily="34" charset="0"/>
                <a:cs typeface="Calibri" panose="020F0502020204030204" pitchFamily="34" charset="0"/>
              </a:rPr>
              <a:t>Muestra de un Acta de Constitución … </a:t>
            </a:r>
            <a:endParaRPr lang="es-PE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6185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D67008-CD3B-B9B4-ABA0-430963C89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32B74983-B5A0-B5FB-0F34-639536654F4A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38B35012-DC1B-992F-497A-30A4E0998CFA}"/>
              </a:ext>
            </a:extLst>
          </p:cNvPr>
          <p:cNvSpPr txBox="1"/>
          <p:nvPr/>
        </p:nvSpPr>
        <p:spPr>
          <a:xfrm>
            <a:off x="1008065" y="3169974"/>
            <a:ext cx="5993370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  <a:t>ELABORACIÓN DEL </a:t>
            </a:r>
            <a:br>
              <a:rPr lang="es-MX" sz="2800" dirty="0">
                <a:solidFill>
                  <a:schemeClr val="bg1"/>
                </a:solidFill>
                <a:latin typeface="Graphik Regular" panose="020B0503030202060203" pitchFamily="34" charset="77"/>
              </a:rPr>
            </a:br>
            <a:r>
              <a:rPr lang="es-MX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REGISTRO DE INTERESADOS</a:t>
            </a:r>
            <a:endParaRPr lang="es-PE" sz="28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E632F5F4-7948-91F8-E8E1-78FEF2D6C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5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54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FE0A6B0-3667-A67C-2CBC-16AF2374A8F8}"/>
              </a:ext>
            </a:extLst>
          </p:cNvPr>
          <p:cNvSpPr txBox="1"/>
          <p:nvPr/>
        </p:nvSpPr>
        <p:spPr>
          <a:xfrm>
            <a:off x="5737496" y="2271546"/>
            <a:ext cx="30821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latin typeface="Calibri" panose="020F0502020204030204" pitchFamily="34" charset="0"/>
                <a:cs typeface="Calibri" panose="020F0502020204030204" pitchFamily="34" charset="0"/>
              </a:rPr>
              <a:t>A continuación, se revisará la </a:t>
            </a:r>
            <a:r>
              <a:rPr lang="es-MX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INICIACIÓN</a:t>
            </a:r>
            <a:r>
              <a:rPr lang="es-MX" sz="2000" dirty="0">
                <a:latin typeface="Calibri" panose="020F0502020204030204" pitchFamily="34" charset="0"/>
                <a:cs typeface="Calibri" panose="020F0502020204030204" pitchFamily="34" charset="0"/>
              </a:rPr>
              <a:t> del proyecto.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1E44AE09-E005-C4F9-5D9F-2549F6C32EEF}"/>
              </a:ext>
            </a:extLst>
          </p:cNvPr>
          <p:cNvSpPr txBox="1"/>
          <p:nvPr/>
        </p:nvSpPr>
        <p:spPr>
          <a:xfrm>
            <a:off x="570978" y="1336517"/>
            <a:ext cx="5022584" cy="358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>
                <a:latin typeface="Calibri" panose="020F0502020204030204" pitchFamily="34" charset="0"/>
                <a:cs typeface="Calibri" panose="020F0502020204030204" pitchFamily="34" charset="0"/>
              </a:rPr>
              <a:t>Ciclo de Vida de todo Proyecto</a:t>
            </a:r>
            <a:endParaRPr lang="es-PE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81B4F5B-716B-4590-7D56-CBB2586ED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12" y="1794685"/>
            <a:ext cx="5125250" cy="3030583"/>
          </a:xfrm>
          <a:prstGeom prst="rect">
            <a:avLst/>
          </a:prstGeom>
        </p:spPr>
      </p:pic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C2331D40-C2C3-2239-A1FB-2BEF292F8C38}"/>
              </a:ext>
            </a:extLst>
          </p:cNvPr>
          <p:cNvSpPr/>
          <p:nvPr/>
        </p:nvSpPr>
        <p:spPr>
          <a:xfrm>
            <a:off x="506098" y="2852671"/>
            <a:ext cx="1469529" cy="1671996"/>
          </a:xfrm>
          <a:prstGeom prst="round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lecha: hacia abajo 5">
            <a:extLst>
              <a:ext uri="{FF2B5EF4-FFF2-40B4-BE49-F238E27FC236}">
                <a16:creationId xmlns:a16="http://schemas.microsoft.com/office/drawing/2014/main" id="{5ACE8C5E-C99B-174B-506D-82848B007EA1}"/>
              </a:ext>
            </a:extLst>
          </p:cNvPr>
          <p:cNvSpPr/>
          <p:nvPr/>
        </p:nvSpPr>
        <p:spPr>
          <a:xfrm>
            <a:off x="955423" y="2252853"/>
            <a:ext cx="396746" cy="47899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86BC36E8-7CF8-D1B2-6D8D-8EF2AA9C551A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ASPECTOS CLAVE DE LA INICIACIÓN DE PROYECTOS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41096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21;p13">
            <a:extLst>
              <a:ext uri="{FF2B5EF4-FFF2-40B4-BE49-F238E27FC236}">
                <a16:creationId xmlns:a16="http://schemas.microsoft.com/office/drawing/2014/main" id="{5705C22D-1AC8-C592-7551-453851AFD963}"/>
              </a:ext>
            </a:extLst>
          </p:cNvPr>
          <p:cNvSpPr txBox="1"/>
          <p:nvPr/>
        </p:nvSpPr>
        <p:spPr>
          <a:xfrm>
            <a:off x="504705" y="916561"/>
            <a:ext cx="8119597" cy="1246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 dirty="0">
                <a:latin typeface="Calibri"/>
                <a:ea typeface="Calibri"/>
                <a:cs typeface="Calibri"/>
                <a:sym typeface="Calibri"/>
              </a:rPr>
              <a:t>REGISTRO DE INTERESADOS</a:t>
            </a:r>
            <a:endParaRPr sz="1600" b="1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MX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Una correcta identificación de los interesados debe llevar a recopilar tres grupos de información por cada interesado: (1) información de identificación del interesado (2) información de evaluación y (3) información de clasificación. Esta información se debe revisar periódicamente porque puede cambiar durante la vida del proyecto. El resultado final actualiza el </a:t>
            </a:r>
            <a:r>
              <a:rPr lang="es-MX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Registro de Interesados del Proyecto</a:t>
            </a:r>
            <a:r>
              <a:rPr lang="es-MX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" name="Google Shape;223;p13">
            <a:extLst>
              <a:ext uri="{FF2B5EF4-FFF2-40B4-BE49-F238E27FC236}">
                <a16:creationId xmlns:a16="http://schemas.microsoft.com/office/drawing/2014/main" id="{DE2196C8-D97F-17BB-6A14-FE2EBF0D76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9517556"/>
              </p:ext>
            </p:extLst>
          </p:nvPr>
        </p:nvGraphicFramePr>
        <p:xfrm>
          <a:off x="621392" y="2577839"/>
          <a:ext cx="2447925" cy="2222325"/>
        </p:xfrm>
        <a:graphic>
          <a:graphicData uri="http://schemas.openxmlformats.org/drawingml/2006/table">
            <a:tbl>
              <a:tblPr firstRow="1" firstCol="1" bandRow="1">
                <a:noFill/>
              </a:tblPr>
              <a:tblGrid>
                <a:gridCol w="2447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2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14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400" b="1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Información de Identificación </a:t>
                      </a:r>
                      <a:endParaRPr b="1"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B1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Posición Organizacional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Locación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6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Rol en el Proyecto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Información de Contacto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6" name="Google Shape;224;p13">
            <a:extLst>
              <a:ext uri="{FF2B5EF4-FFF2-40B4-BE49-F238E27FC236}">
                <a16:creationId xmlns:a16="http://schemas.microsoft.com/office/drawing/2014/main" id="{9072CCFA-93E8-D370-CE6E-5AED0F5D94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2386615"/>
              </p:ext>
            </p:extLst>
          </p:nvPr>
        </p:nvGraphicFramePr>
        <p:xfrm>
          <a:off x="3285216" y="2577839"/>
          <a:ext cx="2447925" cy="2214750"/>
        </p:xfrm>
        <a:graphic>
          <a:graphicData uri="http://schemas.openxmlformats.org/drawingml/2006/table">
            <a:tbl>
              <a:tblPr firstRow="1" firstCol="1" bandRow="1">
                <a:noFill/>
              </a:tblPr>
              <a:tblGrid>
                <a:gridCol w="2447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2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14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400" b="1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Información de Evaluación</a:t>
                      </a:r>
                      <a:endParaRPr sz="1400" b="1" u="none" strike="noStrike" cap="none" dirty="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B1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Requisitos Principales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9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Expectativas Principales</a:t>
                      </a:r>
                      <a:endParaRPr sz="1300" b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Influencia Potencial en </a:t>
                      </a:r>
                      <a:b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Proyecto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1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Fases del Proyecto con </a:t>
                      </a:r>
                      <a:b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mayor Interés</a:t>
                      </a:r>
                      <a:endParaRPr sz="1300" b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Google Shape;225;p13">
            <a:extLst>
              <a:ext uri="{FF2B5EF4-FFF2-40B4-BE49-F238E27FC236}">
                <a16:creationId xmlns:a16="http://schemas.microsoft.com/office/drawing/2014/main" id="{49734FBE-275F-3D36-7562-432E0B925D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8768870"/>
              </p:ext>
            </p:extLst>
          </p:nvPr>
        </p:nvGraphicFramePr>
        <p:xfrm>
          <a:off x="5940933" y="2577839"/>
          <a:ext cx="2447925" cy="2220600"/>
        </p:xfrm>
        <a:graphic>
          <a:graphicData uri="http://schemas.openxmlformats.org/drawingml/2006/table">
            <a:tbl>
              <a:tblPr firstRow="1" firstCol="1" bandRow="1">
                <a:noFill/>
              </a:tblPr>
              <a:tblGrid>
                <a:gridCol w="2447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2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14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400" b="1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Clasificación de Involucrados</a:t>
                      </a:r>
                      <a:endParaRPr b="1"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B1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17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Externa/Interna</a:t>
                      </a:r>
                      <a:endParaRPr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5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Resistencia/Neutral/Soporte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1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300" b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Etc.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B1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F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Rectangle 5">
            <a:extLst>
              <a:ext uri="{FF2B5EF4-FFF2-40B4-BE49-F238E27FC236}">
                <a16:creationId xmlns:a16="http://schemas.microsoft.com/office/drawing/2014/main" id="{3E2CE307-FAB5-84E0-276D-ABF416C2D574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ELABORACIÓN DEL REGISTRO DE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10447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31;p14">
            <a:extLst>
              <a:ext uri="{FF2B5EF4-FFF2-40B4-BE49-F238E27FC236}">
                <a16:creationId xmlns:a16="http://schemas.microsoft.com/office/drawing/2014/main" id="{70E0A0BC-C4E7-E00C-F1FB-CDC99C6BA55A}"/>
              </a:ext>
            </a:extLst>
          </p:cNvPr>
          <p:cNvSpPr txBox="1"/>
          <p:nvPr/>
        </p:nvSpPr>
        <p:spPr>
          <a:xfrm>
            <a:off x="507368" y="916859"/>
            <a:ext cx="8168320" cy="1154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400" b="1" dirty="0">
                <a:latin typeface="Calibri"/>
                <a:ea typeface="Calibri"/>
                <a:cs typeface="Calibri"/>
                <a:sym typeface="Calibri"/>
              </a:rPr>
              <a:t>EJEMPLO DE UN REGISTRO DE INTERESADOS</a:t>
            </a:r>
            <a:endParaRPr sz="1400" b="1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MX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Una correcta identificación de los interesados nos debe llevar a recopilar tres grupos de información por cada interesado: </a:t>
            </a:r>
            <a:r>
              <a:rPr lang="es-MX" sz="1400" b="1" dirty="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(1) información de identificación del interesado (2) información de evaluación y (3) información de clasificación</a:t>
            </a:r>
            <a:r>
              <a:rPr lang="es-MX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es-MX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Esta información se debe revisar periódicamente porque puede cambiar durante la vida del proyecto. El resultado final actualiza el </a:t>
            </a:r>
            <a:r>
              <a:rPr lang="es-MX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Registro de Interesados del Proyecto</a:t>
            </a:r>
            <a:r>
              <a:rPr lang="es-MX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8" name="Google Shape;232;p14">
            <a:extLst>
              <a:ext uri="{FF2B5EF4-FFF2-40B4-BE49-F238E27FC236}">
                <a16:creationId xmlns:a16="http://schemas.microsoft.com/office/drawing/2014/main" id="{9E82E24A-CE34-3334-938F-AB5058AB0F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3636542"/>
              </p:ext>
            </p:extLst>
          </p:nvPr>
        </p:nvGraphicFramePr>
        <p:xfrm>
          <a:off x="503240" y="2473560"/>
          <a:ext cx="8172450" cy="23748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95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7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9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20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490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283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67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99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78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378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28375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1" i="0" u="none" strike="noStrike" cap="none" dirty="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Identificación</a:t>
                      </a:r>
                      <a:endParaRPr dirty="0"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C14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1" i="0" u="none" strike="noStrike" cap="non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Evaluación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87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1" i="0" u="none" strike="noStrike" cap="non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Clasificación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14F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Empresa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Puesto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Localización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Rol en el proyecto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Información de contacto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Requerimientos primordiales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Expectativas </a:t>
                      </a:r>
                      <a:b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principales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Influencia potencial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Fases de mayor interés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Interno/ Externo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Apoyo/ Neutral/ Opositor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650">
                <a:tc>
                  <a:txBody>
                    <a:bodyPr/>
                    <a:lstStyle/>
                    <a:p>
                      <a:pPr marL="90488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Elvis Chirinos Zurita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ABC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7625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Jefe de </a:t>
                      </a:r>
                      <a:b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control </a:t>
                      </a:r>
                      <a:b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 datos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Lima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Cliente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999111323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90488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Implementación </a:t>
                      </a:r>
                      <a:b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del proyecto sin interrupciones </a:t>
                      </a:r>
                      <a:b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del servicio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90488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Mejor organización y performance de la red de datos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Alto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Todo el proyecto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Externo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Apoyo</a:t>
                      </a:r>
                      <a:endParaRPr/>
                    </a:p>
                  </a:txBody>
                  <a:tcPr marL="5100" marR="5100" marT="5100" marB="0" anchor="ctr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9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dirty="0"/>
                    </a:p>
                  </a:txBody>
                  <a:tcPr marL="5100" marR="5100" marT="5100" marB="0" anchor="b">
                    <a:lnL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Rectangle 5">
            <a:extLst>
              <a:ext uri="{FF2B5EF4-FFF2-40B4-BE49-F238E27FC236}">
                <a16:creationId xmlns:a16="http://schemas.microsoft.com/office/drawing/2014/main" id="{74ED420F-66CF-62C5-5E31-93B07418FDE5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ELABORACIÓN DEL REGISTRO DE INTERESADOS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5072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654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8A495D6D-73E7-D64C-AD5A-8212D6B1E2F3}"/>
              </a:ext>
            </a:extLst>
          </p:cNvPr>
          <p:cNvGrpSpPr/>
          <p:nvPr/>
        </p:nvGrpSpPr>
        <p:grpSpPr>
          <a:xfrm>
            <a:off x="2506315" y="2194222"/>
            <a:ext cx="4581728" cy="1326557"/>
            <a:chOff x="2403187" y="2211377"/>
            <a:chExt cx="4581728" cy="1326557"/>
          </a:xfrm>
        </p:grpSpPr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682CC9F8-A9FF-BF41-B987-57AFB7D160FE}"/>
                </a:ext>
              </a:extLst>
            </p:cNvPr>
            <p:cNvSpPr txBox="1"/>
            <p:nvPr/>
          </p:nvSpPr>
          <p:spPr>
            <a:xfrm>
              <a:off x="2403187" y="2540738"/>
              <a:ext cx="4581728" cy="9971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  <a:t>CONCLUSIONES</a:t>
              </a:r>
              <a:b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</a:br>
              <a:r>
                <a:rPr lang="es-ES_tradnl" sz="3600" b="1" dirty="0">
                  <a:solidFill>
                    <a:schemeClr val="bg1"/>
                  </a:solidFill>
                  <a:latin typeface="Graphik Bold" charset="0"/>
                  <a:ea typeface="Graphik Bold" charset="0"/>
                  <a:cs typeface="Graphik Bold" charset="0"/>
                </a:rPr>
                <a:t>MÁS REFERENCIAS</a:t>
              </a:r>
            </a:p>
          </p:txBody>
        </p:sp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2CD7628C-6304-5D4B-BA7D-591238143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25491" y="2211377"/>
              <a:ext cx="202176" cy="208211"/>
            </a:xfrm>
            <a:prstGeom prst="rect">
              <a:avLst/>
            </a:prstGeom>
          </p:spPr>
        </p:pic>
      </p:grpSp>
      <p:pic>
        <p:nvPicPr>
          <p:cNvPr id="10" name="Imagen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3" y="946969"/>
            <a:ext cx="2072214" cy="38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3202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object 7"/>
          <p:cNvSpPr txBox="1"/>
          <p:nvPr/>
        </p:nvSpPr>
        <p:spPr>
          <a:xfrm>
            <a:off x="1279545" y="912813"/>
            <a:ext cx="5072810" cy="30162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s-MX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ciclo de vida de los proyectos incluye llevar a la práctica un conjunto de conocimientos para iniciar, planificar, ejecutar, monitorear y controlar y cerrar el proyecto.</a:t>
            </a:r>
          </a:p>
          <a:p>
            <a:endParaRPr lang="es-MX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 la iniciación de proyectos se declara el objetivo del proyecto, se obtienen los recursos necesarios para lanzar el proyecto y se autoriza el inicio formal del proyecto llevando a cabo una sesión de </a:t>
            </a:r>
            <a:r>
              <a:rPr lang="es-MX" sz="14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Kick-off</a:t>
            </a:r>
            <a:r>
              <a:rPr lang="es-MX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s-MX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acta de constitución del proyecto es un elemento fundamental que marca formalmente el inicio del proyecto y empodera al Gerente de Proyectos para hacer uso de los recursos. </a:t>
            </a:r>
          </a:p>
          <a:p>
            <a:endParaRPr lang="es-MX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registro de interesados es un mapa general en el que se visualizan todos los interesados que se identifican al inicio del proyecto.</a:t>
            </a:r>
            <a:endParaRPr lang="es-PE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954885"/>
            <a:ext cx="114138" cy="117546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1820455"/>
            <a:ext cx="114138" cy="117546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 cstate="print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999" y="3048772"/>
            <a:ext cx="1690689" cy="2185216"/>
          </a:xfrm>
          <a:prstGeom prst="rect">
            <a:avLst/>
          </a:prstGeom>
        </p:spPr>
      </p:pic>
      <p:sp>
        <p:nvSpPr>
          <p:cNvPr id="9" name="Rectangle 5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CONCLUSIONES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CA22FB5-CCA6-7C69-FAE3-32CB6AD84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2649350"/>
            <a:ext cx="114138" cy="11754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0B015E1-C0AE-4476-72CD-42281B636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3511970"/>
            <a:ext cx="114138" cy="11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9095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DCB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C9F27E8-E0F0-CF48-B2E7-A2617B9B1DEA}"/>
              </a:ext>
            </a:extLst>
          </p:cNvPr>
          <p:cNvSpPr txBox="1"/>
          <p:nvPr/>
        </p:nvSpPr>
        <p:spPr>
          <a:xfrm>
            <a:off x="2519363" y="2540738"/>
            <a:ext cx="4581728" cy="9971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s-ES_tradnl" sz="36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BIBLIOGRAFÍA</a:t>
            </a:r>
            <a:br>
              <a:rPr lang="es-ES_tradnl" sz="36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</a:br>
            <a:r>
              <a:rPr lang="es-ES_tradnl" sz="36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MÁS REFERENCIAS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CD7628C-6304-5D4B-BA7D-591238143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619" y="2194222"/>
            <a:ext cx="202176" cy="208211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6970"/>
            <a:ext cx="2072061" cy="38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1033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object 7"/>
          <p:cNvSpPr txBox="1"/>
          <p:nvPr/>
        </p:nvSpPr>
        <p:spPr>
          <a:xfrm>
            <a:off x="1279008" y="917823"/>
            <a:ext cx="5032569" cy="15081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PMI, (2021). A Guide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 Project Management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Body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Knowledge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 7th Edición, ISBN: 978-1-62825-664-2, Pennsylvania USA.</a:t>
            </a:r>
          </a:p>
          <a:p>
            <a:endParaRPr lang="es-E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PMI, (2017). A Guide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 Project Management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Body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Knowledge</a:t>
            </a:r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 6th Edición, ISBN: 978-1-62825-194-4, Pennsylvania USA.</a:t>
            </a:r>
          </a:p>
          <a:p>
            <a:endParaRPr lang="es-E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Management Institute (PMI): https://www.pmi.org/</a:t>
            </a:r>
            <a:endParaRPr lang="es-PE" sz="1400" dirty="0">
              <a:latin typeface="Calibri"/>
              <a:cs typeface="Calibri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4" y="959114"/>
            <a:ext cx="103867" cy="106967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D0016DFD-D096-A245-9591-9C15FD675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4" y="1618391"/>
            <a:ext cx="103867" cy="106967"/>
          </a:xfrm>
          <a:prstGeom prst="rect">
            <a:avLst/>
          </a:prstGeom>
        </p:spPr>
      </p:pic>
      <p:sp>
        <p:nvSpPr>
          <p:cNvPr id="19" name="Rectángulo 18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 cstate="print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0" y="3036889"/>
            <a:ext cx="1690688" cy="2197100"/>
          </a:xfrm>
          <a:prstGeom prst="rect">
            <a:avLst/>
          </a:prstGeom>
        </p:spPr>
      </p:pic>
      <p:sp>
        <p:nvSpPr>
          <p:cNvPr id="8" name="Rectangle 5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BIBLIOGRAFÍA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40DAAA7-D8E2-7440-B0E3-940FB0F74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4" y="2249271"/>
            <a:ext cx="103867" cy="10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33280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199" y="2666298"/>
            <a:ext cx="1295601" cy="3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645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de flecha 1">
            <a:extLst>
              <a:ext uri="{FF2B5EF4-FFF2-40B4-BE49-F238E27FC236}">
                <a16:creationId xmlns:a16="http://schemas.microsoft.com/office/drawing/2014/main" id="{A4E9E1D1-CF82-266A-AF2A-19C2F90C5370}"/>
              </a:ext>
            </a:extLst>
          </p:cNvPr>
          <p:cNvCxnSpPr/>
          <p:nvPr/>
        </p:nvCxnSpPr>
        <p:spPr>
          <a:xfrm>
            <a:off x="1754458" y="3139493"/>
            <a:ext cx="6713008" cy="0"/>
          </a:xfrm>
          <a:prstGeom prst="straightConnector1">
            <a:avLst/>
          </a:prstGeom>
          <a:ln w="19050">
            <a:solidFill>
              <a:srgbClr val="EE463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uadroTexto 2">
            <a:extLst>
              <a:ext uri="{FF2B5EF4-FFF2-40B4-BE49-F238E27FC236}">
                <a16:creationId xmlns:a16="http://schemas.microsoft.com/office/drawing/2014/main" id="{D77EE931-7963-5209-F7A4-DD34F92B88A1}"/>
              </a:ext>
            </a:extLst>
          </p:cNvPr>
          <p:cNvSpPr txBox="1"/>
          <p:nvPr/>
        </p:nvSpPr>
        <p:spPr>
          <a:xfrm>
            <a:off x="7891485" y="3267072"/>
            <a:ext cx="575981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MX" sz="1100" b="1" dirty="0">
                <a:latin typeface="Calibri" charset="0"/>
                <a:ea typeface="Calibri" charset="0"/>
                <a:cs typeface="Calibri" charset="0"/>
              </a:rPr>
              <a:t>Abril 2025</a:t>
            </a:r>
            <a:endParaRPr lang="es-PE" sz="11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Rectángulo redondeado 58">
            <a:extLst>
              <a:ext uri="{FF2B5EF4-FFF2-40B4-BE49-F238E27FC236}">
                <a16:creationId xmlns:a16="http://schemas.microsoft.com/office/drawing/2014/main" id="{6669F995-A3EF-1CB5-6EA4-6CA443D2B976}"/>
              </a:ext>
            </a:extLst>
          </p:cNvPr>
          <p:cNvSpPr/>
          <p:nvPr/>
        </p:nvSpPr>
        <p:spPr>
          <a:xfrm>
            <a:off x="1970295" y="1720937"/>
            <a:ext cx="6139819" cy="273021"/>
          </a:xfrm>
          <a:prstGeom prst="roundRect">
            <a:avLst>
              <a:gd name="adj" fmla="val 46903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Monitoreo y Control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Rectángulo redondeado 59">
            <a:extLst>
              <a:ext uri="{FF2B5EF4-FFF2-40B4-BE49-F238E27FC236}">
                <a16:creationId xmlns:a16="http://schemas.microsoft.com/office/drawing/2014/main" id="{855CB2D9-AE39-048F-D806-9E299667CAF5}"/>
              </a:ext>
            </a:extLst>
          </p:cNvPr>
          <p:cNvSpPr/>
          <p:nvPr/>
        </p:nvSpPr>
        <p:spPr>
          <a:xfrm>
            <a:off x="3037321" y="2113765"/>
            <a:ext cx="4351283" cy="273021"/>
          </a:xfrm>
          <a:prstGeom prst="roundRect">
            <a:avLst>
              <a:gd name="adj" fmla="val 43414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Ejecución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ectángulo redondeado 60">
            <a:extLst>
              <a:ext uri="{FF2B5EF4-FFF2-40B4-BE49-F238E27FC236}">
                <a16:creationId xmlns:a16="http://schemas.microsoft.com/office/drawing/2014/main" id="{B9920449-BF31-5AD1-BFDE-A4D7C5BD8096}"/>
              </a:ext>
            </a:extLst>
          </p:cNvPr>
          <p:cNvSpPr/>
          <p:nvPr/>
        </p:nvSpPr>
        <p:spPr>
          <a:xfrm>
            <a:off x="2096078" y="2453573"/>
            <a:ext cx="1971790" cy="273021"/>
          </a:xfrm>
          <a:prstGeom prst="roundRect">
            <a:avLst>
              <a:gd name="adj" fmla="val 44577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Planificación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Rectángulo redondeado 61">
            <a:extLst>
              <a:ext uri="{FF2B5EF4-FFF2-40B4-BE49-F238E27FC236}">
                <a16:creationId xmlns:a16="http://schemas.microsoft.com/office/drawing/2014/main" id="{4423AFFE-40CA-9EF7-9CA8-1AA4972171F6}"/>
              </a:ext>
            </a:extLst>
          </p:cNvPr>
          <p:cNvSpPr/>
          <p:nvPr/>
        </p:nvSpPr>
        <p:spPr>
          <a:xfrm>
            <a:off x="1856459" y="2793381"/>
            <a:ext cx="1016401" cy="273021"/>
          </a:xfrm>
          <a:prstGeom prst="roundRect">
            <a:avLst>
              <a:gd name="adj" fmla="val 48065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latin typeface="Calibri" charset="0"/>
                <a:ea typeface="Calibri" charset="0"/>
                <a:cs typeface="Calibri" charset="0"/>
              </a:rPr>
              <a:t>Iniciación</a:t>
            </a:r>
            <a:endParaRPr lang="es-PE" sz="1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Rectángulo redondeado 62">
            <a:extLst>
              <a:ext uri="{FF2B5EF4-FFF2-40B4-BE49-F238E27FC236}">
                <a16:creationId xmlns:a16="http://schemas.microsoft.com/office/drawing/2014/main" id="{D8C047CA-7E1E-2FE7-10AD-04B07B03BAB6}"/>
              </a:ext>
            </a:extLst>
          </p:cNvPr>
          <p:cNvSpPr/>
          <p:nvPr/>
        </p:nvSpPr>
        <p:spPr>
          <a:xfrm>
            <a:off x="7311780" y="2793381"/>
            <a:ext cx="1016401" cy="273021"/>
          </a:xfrm>
          <a:prstGeom prst="roundRect">
            <a:avLst>
              <a:gd name="adj" fmla="val 48066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Cierre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939C056-5FD3-63A1-0663-75D4AFD48A2F}"/>
              </a:ext>
            </a:extLst>
          </p:cNvPr>
          <p:cNvSpPr txBox="1"/>
          <p:nvPr/>
        </p:nvSpPr>
        <p:spPr>
          <a:xfrm>
            <a:off x="1754457" y="3267072"/>
            <a:ext cx="586017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100" b="1" dirty="0">
                <a:latin typeface="Calibri" charset="0"/>
                <a:ea typeface="Calibri" charset="0"/>
                <a:cs typeface="Calibri" charset="0"/>
              </a:rPr>
              <a:t>Mayo 2024</a:t>
            </a:r>
            <a:endParaRPr lang="es-PE" sz="11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Llamada de flecha a la derecha 64">
            <a:extLst>
              <a:ext uri="{FF2B5EF4-FFF2-40B4-BE49-F238E27FC236}">
                <a16:creationId xmlns:a16="http://schemas.microsoft.com/office/drawing/2014/main" id="{41671B44-B78B-9EF2-93FB-DA2163E003D0}"/>
              </a:ext>
            </a:extLst>
          </p:cNvPr>
          <p:cNvSpPr/>
          <p:nvPr/>
        </p:nvSpPr>
        <p:spPr>
          <a:xfrm>
            <a:off x="509876" y="1589971"/>
            <a:ext cx="1216883" cy="1593630"/>
          </a:xfrm>
          <a:prstGeom prst="rightArrowCallout">
            <a:avLst>
              <a:gd name="adj1" fmla="val 0"/>
              <a:gd name="adj2" fmla="val 13603"/>
              <a:gd name="adj3" fmla="val 20044"/>
              <a:gd name="adj4" fmla="val 76953"/>
            </a:avLst>
          </a:prstGeom>
          <a:solidFill>
            <a:srgbClr val="92C1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200" b="1">
                <a:latin typeface="Calibri" charset="0"/>
                <a:ea typeface="Calibri" charset="0"/>
                <a:cs typeface="Calibri" charset="0"/>
              </a:rPr>
              <a:t>Grupos de Procesos del Proyecto</a:t>
            </a:r>
            <a:endParaRPr lang="es-PE" sz="12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7F4E91F-B9D5-0F75-E50A-5BCEAD823CD8}"/>
              </a:ext>
            </a:extLst>
          </p:cNvPr>
          <p:cNvSpPr txBox="1"/>
          <p:nvPr/>
        </p:nvSpPr>
        <p:spPr>
          <a:xfrm>
            <a:off x="503238" y="920678"/>
            <a:ext cx="814979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dirty="0">
                <a:latin typeface="Calibri" panose="020F0502020204030204" pitchFamily="34" charset="0"/>
                <a:cs typeface="Calibri" panose="020F0502020204030204" pitchFamily="34" charset="0"/>
              </a:rPr>
              <a:t>Todo proyecto comienza con la </a:t>
            </a:r>
            <a:r>
              <a:rPr lang="es-MX" b="1" dirty="0">
                <a:latin typeface="Calibri" panose="020F0502020204030204" pitchFamily="34" charset="0"/>
                <a:cs typeface="Calibri" panose="020F0502020204030204" pitchFamily="34" charset="0"/>
              </a:rPr>
              <a:t>INICIACIÓN</a:t>
            </a:r>
            <a:r>
              <a:rPr lang="es-MX" dirty="0">
                <a:latin typeface="Calibri" panose="020F0502020204030204" pitchFamily="34" charset="0"/>
                <a:cs typeface="Calibri" panose="020F0502020204030204" pitchFamily="34" charset="0"/>
              </a:rPr>
              <a:t> del mismo y para ello se deben ejecutar las siguientes acciones clave:</a:t>
            </a:r>
            <a:endParaRPr lang="es-P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53B8708-82FC-6099-901B-EE80113D360C}"/>
              </a:ext>
            </a:extLst>
          </p:cNvPr>
          <p:cNvSpPr txBox="1"/>
          <p:nvPr/>
        </p:nvSpPr>
        <p:spPr>
          <a:xfrm>
            <a:off x="2857915" y="3552396"/>
            <a:ext cx="547026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En la iniciación se debe:</a:t>
            </a:r>
          </a:p>
          <a:p>
            <a:pPr marL="222250" indent="-222250">
              <a:buFont typeface="+mj-lt"/>
              <a:buAutoNum type="arabicPeriod"/>
            </a:pP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Definir el objetivo del proyecto.</a:t>
            </a:r>
          </a:p>
          <a:p>
            <a:pPr marL="222250" indent="-222250">
              <a:buFont typeface="+mj-lt"/>
              <a:buAutoNum type="arabicPeriod"/>
            </a:pP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Nombrar al Gerente o Jefe de Proyecto.</a:t>
            </a:r>
          </a:p>
          <a:p>
            <a:pPr marL="222250" indent="-222250">
              <a:buFont typeface="+mj-lt"/>
              <a:buAutoNum type="arabicPeriod"/>
            </a:pP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Identificar a los interesados del proyecto.</a:t>
            </a:r>
          </a:p>
          <a:p>
            <a:pPr marL="222250" indent="-222250">
              <a:buFont typeface="+mj-lt"/>
              <a:buAutoNum type="arabicPeriod"/>
            </a:pP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Comprometer los recursos clave y asegurar que se autorizarán los fondos para ejecutar el proyecto.</a:t>
            </a:r>
          </a:p>
          <a:p>
            <a:pPr marL="222250" indent="-222250">
              <a:buFont typeface="+mj-lt"/>
              <a:buAutoNum type="arabicPeriod"/>
            </a:pP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Autorizar el inicio formal del proyecto.</a:t>
            </a:r>
          </a:p>
          <a:p>
            <a:pPr marL="222250" indent="-222250">
              <a:buFont typeface="+mj-lt"/>
              <a:buAutoNum type="arabicPeriod"/>
            </a:pP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Sostener la reunión de lanzamiento del proyecto (</a:t>
            </a:r>
            <a:r>
              <a:rPr lang="es-MX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Kick</a:t>
            </a: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-off)</a:t>
            </a:r>
            <a:endParaRPr lang="es-P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EDD90E49-159B-C246-2C0D-66AFBDD03E61}"/>
              </a:ext>
            </a:extLst>
          </p:cNvPr>
          <p:cNvSpPr/>
          <p:nvPr/>
        </p:nvSpPr>
        <p:spPr>
          <a:xfrm>
            <a:off x="2735816" y="3626911"/>
            <a:ext cx="45719" cy="1678057"/>
          </a:xfrm>
          <a:prstGeom prst="rect">
            <a:avLst/>
          </a:prstGeom>
          <a:solidFill>
            <a:srgbClr val="EE4639"/>
          </a:solidFill>
          <a:ln>
            <a:solidFill>
              <a:schemeClr val="accent2">
                <a:lumMod val="40000"/>
                <a:lumOff val="60000"/>
              </a:schemeClr>
            </a:solidFill>
          </a:ln>
          <a:effectLst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374AD5DD-C302-75DB-733B-0B6975642523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ASPECTOS CLAVE DE LA INICIACIÓN DE PROYECTOS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 </a:t>
            </a:r>
          </a:p>
        </p:txBody>
      </p:sp>
      <p:cxnSp>
        <p:nvCxnSpPr>
          <p:cNvPr id="20" name="Conector angular 19">
            <a:extLst>
              <a:ext uri="{FF2B5EF4-FFF2-40B4-BE49-F238E27FC236}">
                <a16:creationId xmlns:a16="http://schemas.microsoft.com/office/drawing/2014/main" id="{39585457-30D5-CE68-5B3B-8804A3D4C0FF}"/>
              </a:ext>
            </a:extLst>
          </p:cNvPr>
          <p:cNvCxnSpPr>
            <a:stCxn id="8" idx="2"/>
            <a:endCxn id="14" idx="1"/>
          </p:cNvCxnSpPr>
          <p:nvPr/>
        </p:nvCxnSpPr>
        <p:spPr>
          <a:xfrm rot="16200000" flipH="1">
            <a:off x="1850469" y="3580593"/>
            <a:ext cx="1399538" cy="371156"/>
          </a:xfrm>
          <a:prstGeom prst="bentConnector2">
            <a:avLst/>
          </a:prstGeom>
          <a:ln w="19050">
            <a:solidFill>
              <a:srgbClr val="EE46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27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adroTexto 11">
            <a:extLst>
              <a:ext uri="{FF2B5EF4-FFF2-40B4-BE49-F238E27FC236}">
                <a16:creationId xmlns:a16="http://schemas.microsoft.com/office/drawing/2014/main" id="{37F4E91F-B9D5-0F75-E50A-5BCEAD823CD8}"/>
              </a:ext>
            </a:extLst>
          </p:cNvPr>
          <p:cNvSpPr txBox="1"/>
          <p:nvPr/>
        </p:nvSpPr>
        <p:spPr>
          <a:xfrm>
            <a:off x="503238" y="918569"/>
            <a:ext cx="814979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El objetivo del proyecto debe expresar de forma completa y concisa cuál es el resultado que se espera que logre el proyecto al finalizar el mismo.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D05C56A1-DEB8-5238-88BB-DDBC75C79098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ASPECTOS CLAVE DE LA INICIACIÓN DE PROYECTOS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 </a:t>
            </a:r>
          </a:p>
        </p:txBody>
      </p:sp>
      <p:sp>
        <p:nvSpPr>
          <p:cNvPr id="3" name="Google Shape;333;p23">
            <a:extLst>
              <a:ext uri="{FF2B5EF4-FFF2-40B4-BE49-F238E27FC236}">
                <a16:creationId xmlns:a16="http://schemas.microsoft.com/office/drawing/2014/main" id="{6FB19930-23C8-A352-8433-68007D35B9A8}"/>
              </a:ext>
            </a:extLst>
          </p:cNvPr>
          <p:cNvSpPr/>
          <p:nvPr/>
        </p:nvSpPr>
        <p:spPr>
          <a:xfrm>
            <a:off x="4730750" y="1649757"/>
            <a:ext cx="3356424" cy="450704"/>
          </a:xfrm>
          <a:prstGeom prst="roundRect">
            <a:avLst>
              <a:gd name="adj" fmla="val 18326"/>
            </a:avLst>
          </a:prstGeom>
          <a:solidFill>
            <a:srgbClr val="00B1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s-MX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Resultado Esperado</a:t>
            </a:r>
            <a:endParaRPr lang="es-PE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335;p23">
            <a:extLst>
              <a:ext uri="{FF2B5EF4-FFF2-40B4-BE49-F238E27FC236}">
                <a16:creationId xmlns:a16="http://schemas.microsoft.com/office/drawing/2014/main" id="{16D67A45-866F-051A-2996-4BD83B1FD5CB}"/>
              </a:ext>
            </a:extLst>
          </p:cNvPr>
          <p:cNvSpPr/>
          <p:nvPr/>
        </p:nvSpPr>
        <p:spPr>
          <a:xfrm>
            <a:off x="4730750" y="2166623"/>
            <a:ext cx="3356424" cy="2145401"/>
          </a:xfrm>
          <a:prstGeom prst="roundRect">
            <a:avLst>
              <a:gd name="adj" fmla="val 2748"/>
            </a:avLst>
          </a:prstGeom>
          <a:solidFill>
            <a:srgbClr val="D1EFF4"/>
          </a:solidFill>
          <a:ln>
            <a:noFill/>
          </a:ln>
        </p:spPr>
        <p:txBody>
          <a:bodyPr spcFirstLastPara="1" wrap="square" lIns="108000" tIns="108000" rIns="108000" bIns="45700" anchor="t" anchorCtr="0">
            <a:noAutofit/>
          </a:bodyPr>
          <a:lstStyle/>
          <a:p>
            <a:pPr marL="185738" indent="-177800">
              <a:buClr>
                <a:srgbClr val="00B1C2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App de Billetera Digital disponible en Google Play y App Store.</a:t>
            </a:r>
          </a:p>
          <a:p>
            <a:pPr marL="185738" indent="-177800">
              <a:buClr>
                <a:srgbClr val="00B1C2"/>
              </a:buClr>
              <a:buSzPct val="100000"/>
              <a:buFont typeface="Arial" panose="020B0604020202020204" pitchFamily="34" charset="0"/>
              <a:buChar char="•"/>
            </a:pPr>
            <a:endParaRPr lang="es-MX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938">
              <a:buClr>
                <a:srgbClr val="00B1C2"/>
              </a:buClr>
              <a:buSzPct val="100000"/>
            </a:pP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77800">
              <a:buClr>
                <a:srgbClr val="00B1C2"/>
              </a:buClr>
              <a:buSzPct val="100000"/>
              <a:buFont typeface="Arial" panose="020B0604020202020204" pitchFamily="34" charset="0"/>
              <a:buChar char="•"/>
            </a:pPr>
            <a:endParaRPr lang="es-ES_tradnl" sz="1600" dirty="0">
              <a:latin typeface="Calibri" panose="020F0502020204030204" pitchFamily="34" charset="0"/>
              <a:ea typeface="+mj-lt"/>
              <a:cs typeface="Calibri" panose="020F0502020204030204" pitchFamily="34" charset="0"/>
              <a:sym typeface="Calibri"/>
            </a:endParaRPr>
          </a:p>
          <a:p>
            <a:pPr marL="185738" indent="-177800">
              <a:buClr>
                <a:srgbClr val="00B1C2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Planos de Ingeniería del Toyota Yaris Modelo 2025.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73062" indent="-285750">
              <a:buClr>
                <a:srgbClr val="00B1C2"/>
              </a:buClr>
              <a:buSzPct val="100000"/>
              <a:buFont typeface="Arial" panose="020B0604020202020204" pitchFamily="34" charset="0"/>
              <a:buChar char="•"/>
            </a:pPr>
            <a:endParaRPr lang="es-ES_tradnl" sz="1600" dirty="0">
              <a:latin typeface="Calibri" panose="020F0502020204030204" pitchFamily="34" charset="0"/>
              <a:ea typeface="+mj-lt"/>
              <a:cs typeface="Calibri" panose="020F0502020204030204" pitchFamily="34" charset="0"/>
              <a:sym typeface="Calibri"/>
            </a:endParaRPr>
          </a:p>
        </p:txBody>
      </p:sp>
      <p:grpSp>
        <p:nvGrpSpPr>
          <p:cNvPr id="6" name="Agrupar 9">
            <a:extLst>
              <a:ext uri="{FF2B5EF4-FFF2-40B4-BE49-F238E27FC236}">
                <a16:creationId xmlns:a16="http://schemas.microsoft.com/office/drawing/2014/main" id="{091FBB80-3C12-9BF3-D60F-E66B0BFAE951}"/>
              </a:ext>
            </a:extLst>
          </p:cNvPr>
          <p:cNvGrpSpPr/>
          <p:nvPr/>
        </p:nvGrpSpPr>
        <p:grpSpPr>
          <a:xfrm>
            <a:off x="4536647" y="1693504"/>
            <a:ext cx="413343" cy="363279"/>
            <a:chOff x="5892512" y="2805541"/>
            <a:chExt cx="459474" cy="403823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11A2957D-821B-BD6C-D4B1-43C982ECC44A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0B82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D99DA786-BA33-9DA9-8E6A-CD7E005D5472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/>
            </a:p>
          </p:txBody>
        </p:sp>
        <p:sp>
          <p:nvSpPr>
            <p:cNvPr id="9" name="Triángulo 8">
              <a:extLst>
                <a:ext uri="{FF2B5EF4-FFF2-40B4-BE49-F238E27FC236}">
                  <a16:creationId xmlns:a16="http://schemas.microsoft.com/office/drawing/2014/main" id="{9B6AD31D-6378-0042-B963-06181F394C42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00B1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/>
            </a:p>
          </p:txBody>
        </p:sp>
      </p:grpSp>
      <p:sp>
        <p:nvSpPr>
          <p:cNvPr id="10" name="Google Shape;332;p23">
            <a:extLst>
              <a:ext uri="{FF2B5EF4-FFF2-40B4-BE49-F238E27FC236}">
                <a16:creationId xmlns:a16="http://schemas.microsoft.com/office/drawing/2014/main" id="{9A3FDD0D-5781-321C-1283-C21D757C07E9}"/>
              </a:ext>
            </a:extLst>
          </p:cNvPr>
          <p:cNvSpPr/>
          <p:nvPr/>
        </p:nvSpPr>
        <p:spPr>
          <a:xfrm>
            <a:off x="1036189" y="1649757"/>
            <a:ext cx="3356424" cy="450704"/>
          </a:xfrm>
          <a:prstGeom prst="roundRect">
            <a:avLst>
              <a:gd name="adj" fmla="val 18326"/>
            </a:avLst>
          </a:prstGeom>
          <a:solidFill>
            <a:srgbClr val="EE46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s-MX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Objetivo del Proyecto</a:t>
            </a:r>
            <a:endParaRPr lang="es-PE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Google Shape;334;p23">
            <a:extLst>
              <a:ext uri="{FF2B5EF4-FFF2-40B4-BE49-F238E27FC236}">
                <a16:creationId xmlns:a16="http://schemas.microsoft.com/office/drawing/2014/main" id="{7CAAEEEF-9AD1-A927-283D-924704CD60FA}"/>
              </a:ext>
            </a:extLst>
          </p:cNvPr>
          <p:cNvSpPr/>
          <p:nvPr/>
        </p:nvSpPr>
        <p:spPr>
          <a:xfrm>
            <a:off x="1036189" y="2166623"/>
            <a:ext cx="3356424" cy="2145401"/>
          </a:xfrm>
          <a:prstGeom prst="roundRect">
            <a:avLst>
              <a:gd name="adj" fmla="val 2748"/>
            </a:avLst>
          </a:prstGeom>
          <a:solidFill>
            <a:srgbClr val="FFD8D4"/>
          </a:solidFill>
          <a:ln>
            <a:noFill/>
          </a:ln>
        </p:spPr>
        <p:txBody>
          <a:bodyPr spcFirstLastPara="1" wrap="square" lIns="108000" tIns="108000" rIns="108000" bIns="45700" anchor="t" anchorCtr="0">
            <a:noAutofit/>
          </a:bodyPr>
          <a:lstStyle/>
          <a:p>
            <a:pPr marL="185738" indent="-185738">
              <a:buClr>
                <a:srgbClr val="EE4639"/>
              </a:buClr>
              <a:buFont typeface="Arial" panose="020B0604020202020204" pitchFamily="34" charset="0"/>
              <a:buChar char="•"/>
            </a:pP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Implementar una billetera digital para la transferencia de dinero entre cuentas y el pago digital de servicios en tiempo real.</a:t>
            </a:r>
          </a:p>
          <a:p>
            <a:pPr marL="185738" indent="-185738">
              <a:buClr>
                <a:srgbClr val="EE4639"/>
              </a:buClr>
              <a:buFont typeface="Arial" panose="020B0604020202020204" pitchFamily="34" charset="0"/>
              <a:buChar char="•"/>
            </a:pPr>
            <a:endParaRPr lang="es-MX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>
              <a:buClr>
                <a:srgbClr val="EE4639"/>
              </a:buClr>
              <a:buFont typeface="Arial" panose="020B0604020202020204" pitchFamily="34" charset="0"/>
              <a:buChar char="•"/>
            </a:pPr>
            <a:r>
              <a:rPr lang="es-MX" sz="1600" dirty="0">
                <a:latin typeface="Calibri" panose="020F0502020204030204" pitchFamily="34" charset="0"/>
                <a:cs typeface="Calibri" panose="020F0502020204030204" pitchFamily="34" charset="0"/>
              </a:rPr>
              <a:t>Diseñar los planos de ingeniería del nuevo Toyota Yaris Modelo 2025.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8113" indent="-128588" defTabSz="457200">
              <a:buClr>
                <a:srgbClr val="EE4639"/>
              </a:buClr>
              <a:buSzPct val="100000"/>
              <a:buFont typeface="Arial" panose="020B0604020202020204" pitchFamily="34" charset="0"/>
              <a:buChar char="•"/>
              <a:tabLst>
                <a:tab pos="3228975" algn="l"/>
              </a:tabLst>
            </a:pPr>
            <a:endParaRPr lang="es-ES_tradnl" sz="1600" dirty="0">
              <a:solidFill>
                <a:srgbClr val="26262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" name="Agrupar 4">
            <a:extLst>
              <a:ext uri="{FF2B5EF4-FFF2-40B4-BE49-F238E27FC236}">
                <a16:creationId xmlns:a16="http://schemas.microsoft.com/office/drawing/2014/main" id="{F51A7129-182E-6217-1F2B-261FC28292AA}"/>
              </a:ext>
            </a:extLst>
          </p:cNvPr>
          <p:cNvGrpSpPr/>
          <p:nvPr/>
        </p:nvGrpSpPr>
        <p:grpSpPr>
          <a:xfrm>
            <a:off x="842852" y="1693504"/>
            <a:ext cx="413343" cy="363279"/>
            <a:chOff x="5892512" y="2805541"/>
            <a:chExt cx="459474" cy="403823"/>
          </a:xfrm>
        </p:grpSpPr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DCEEE989-B9A9-0068-5FE2-57BBD0F1A3BF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B736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/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D399545-61D9-B595-2C02-826938F74780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/>
            </a:p>
          </p:txBody>
        </p:sp>
        <p:sp>
          <p:nvSpPr>
            <p:cNvPr id="18" name="Triángulo 17">
              <a:extLst>
                <a:ext uri="{FF2B5EF4-FFF2-40B4-BE49-F238E27FC236}">
                  <a16:creationId xmlns:a16="http://schemas.microsoft.com/office/drawing/2014/main" id="{32935A46-7064-4C7C-C620-B55042060079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/>
            </a:p>
          </p:txBody>
        </p:sp>
      </p:grpSp>
    </p:spTree>
    <p:extLst>
      <p:ext uri="{BB962C8B-B14F-4D97-AF65-F5344CB8AC3E}">
        <p14:creationId xmlns:p14="http://schemas.microsoft.com/office/powerpoint/2010/main" val="256826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5">
            <a:extLst>
              <a:ext uri="{FF2B5EF4-FFF2-40B4-BE49-F238E27FC236}">
                <a16:creationId xmlns:a16="http://schemas.microsoft.com/office/drawing/2014/main" id="{8A0F6354-A228-8E8B-9FBF-4F370062E558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ASPECTOS CLAVE DE LA INICIACIÓN DE PROYECTOS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 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A0FBF7CE-D847-D767-B4FC-0D55F98EB245}"/>
              </a:ext>
            </a:extLst>
          </p:cNvPr>
          <p:cNvCxnSpPr/>
          <p:nvPr/>
        </p:nvCxnSpPr>
        <p:spPr>
          <a:xfrm>
            <a:off x="1754458" y="3139493"/>
            <a:ext cx="6713008" cy="0"/>
          </a:xfrm>
          <a:prstGeom prst="straightConnector1">
            <a:avLst/>
          </a:prstGeom>
          <a:ln w="19050">
            <a:solidFill>
              <a:srgbClr val="EE463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EBC5D183-4BFB-5115-B57B-8F89409FF8BC}"/>
              </a:ext>
            </a:extLst>
          </p:cNvPr>
          <p:cNvSpPr txBox="1"/>
          <p:nvPr/>
        </p:nvSpPr>
        <p:spPr>
          <a:xfrm>
            <a:off x="7891485" y="3267072"/>
            <a:ext cx="575981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MX" sz="1100" b="1" dirty="0">
                <a:latin typeface="Calibri" charset="0"/>
                <a:ea typeface="Calibri" charset="0"/>
                <a:cs typeface="Calibri" charset="0"/>
              </a:rPr>
              <a:t>Abril 2025</a:t>
            </a:r>
            <a:endParaRPr lang="es-PE" sz="11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Rectángulo redondeado 58">
            <a:extLst>
              <a:ext uri="{FF2B5EF4-FFF2-40B4-BE49-F238E27FC236}">
                <a16:creationId xmlns:a16="http://schemas.microsoft.com/office/drawing/2014/main" id="{B3106D0A-D8F7-34A5-FF65-6E3D8D2F53E5}"/>
              </a:ext>
            </a:extLst>
          </p:cNvPr>
          <p:cNvSpPr/>
          <p:nvPr/>
        </p:nvSpPr>
        <p:spPr>
          <a:xfrm>
            <a:off x="1970295" y="1720937"/>
            <a:ext cx="6139819" cy="273021"/>
          </a:xfrm>
          <a:prstGeom prst="roundRect">
            <a:avLst>
              <a:gd name="adj" fmla="val 46903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Monitoreo y Control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1" name="Rectángulo redondeado 59">
            <a:extLst>
              <a:ext uri="{FF2B5EF4-FFF2-40B4-BE49-F238E27FC236}">
                <a16:creationId xmlns:a16="http://schemas.microsoft.com/office/drawing/2014/main" id="{68F17689-33DD-111D-AA44-9368B0651C5B}"/>
              </a:ext>
            </a:extLst>
          </p:cNvPr>
          <p:cNvSpPr/>
          <p:nvPr/>
        </p:nvSpPr>
        <p:spPr>
          <a:xfrm>
            <a:off x="3081973" y="2097852"/>
            <a:ext cx="4351283" cy="273021"/>
          </a:xfrm>
          <a:prstGeom prst="roundRect">
            <a:avLst>
              <a:gd name="adj" fmla="val 43414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Ejecución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Rectángulo redondeado 60">
            <a:extLst>
              <a:ext uri="{FF2B5EF4-FFF2-40B4-BE49-F238E27FC236}">
                <a16:creationId xmlns:a16="http://schemas.microsoft.com/office/drawing/2014/main" id="{B9AFAB98-48AB-0A6B-8229-C42731B8280C}"/>
              </a:ext>
            </a:extLst>
          </p:cNvPr>
          <p:cNvSpPr/>
          <p:nvPr/>
        </p:nvSpPr>
        <p:spPr>
          <a:xfrm>
            <a:off x="2096078" y="2453573"/>
            <a:ext cx="1971790" cy="273021"/>
          </a:xfrm>
          <a:prstGeom prst="roundRect">
            <a:avLst>
              <a:gd name="adj" fmla="val 44577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Planificación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3" name="Rectángulo redondeado 61">
            <a:extLst>
              <a:ext uri="{FF2B5EF4-FFF2-40B4-BE49-F238E27FC236}">
                <a16:creationId xmlns:a16="http://schemas.microsoft.com/office/drawing/2014/main" id="{B2D78786-B9ED-EF88-961D-02B5EB32B093}"/>
              </a:ext>
            </a:extLst>
          </p:cNvPr>
          <p:cNvSpPr/>
          <p:nvPr/>
        </p:nvSpPr>
        <p:spPr>
          <a:xfrm>
            <a:off x="1856459" y="2793381"/>
            <a:ext cx="1016401" cy="273021"/>
          </a:xfrm>
          <a:prstGeom prst="roundRect">
            <a:avLst>
              <a:gd name="adj" fmla="val 48065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latin typeface="Calibri" charset="0"/>
                <a:ea typeface="Calibri" charset="0"/>
                <a:cs typeface="Calibri" charset="0"/>
              </a:rPr>
              <a:t>Iniciación</a:t>
            </a:r>
            <a:endParaRPr lang="es-PE" sz="1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Rectángulo redondeado 62">
            <a:extLst>
              <a:ext uri="{FF2B5EF4-FFF2-40B4-BE49-F238E27FC236}">
                <a16:creationId xmlns:a16="http://schemas.microsoft.com/office/drawing/2014/main" id="{8453D093-CC53-B395-1CE1-CD077AE42D9A}"/>
              </a:ext>
            </a:extLst>
          </p:cNvPr>
          <p:cNvSpPr/>
          <p:nvPr/>
        </p:nvSpPr>
        <p:spPr>
          <a:xfrm>
            <a:off x="7311780" y="2793381"/>
            <a:ext cx="1016401" cy="273021"/>
          </a:xfrm>
          <a:prstGeom prst="roundRect">
            <a:avLst>
              <a:gd name="adj" fmla="val 48066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Cierre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97805B10-8FAB-D19B-0180-EB0CBF751426}"/>
              </a:ext>
            </a:extLst>
          </p:cNvPr>
          <p:cNvSpPr txBox="1"/>
          <p:nvPr/>
        </p:nvSpPr>
        <p:spPr>
          <a:xfrm>
            <a:off x="1754457" y="3267072"/>
            <a:ext cx="586017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100" b="1" dirty="0">
                <a:latin typeface="Calibri" charset="0"/>
                <a:ea typeface="Calibri" charset="0"/>
                <a:cs typeface="Calibri" charset="0"/>
              </a:rPr>
              <a:t>Mayo 2024</a:t>
            </a:r>
            <a:endParaRPr lang="es-PE" sz="11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6" name="Llamada de flecha a la derecha 64">
            <a:extLst>
              <a:ext uri="{FF2B5EF4-FFF2-40B4-BE49-F238E27FC236}">
                <a16:creationId xmlns:a16="http://schemas.microsoft.com/office/drawing/2014/main" id="{B99A0886-362F-FA68-6DE6-FA1EBC5A40B3}"/>
              </a:ext>
            </a:extLst>
          </p:cNvPr>
          <p:cNvSpPr/>
          <p:nvPr/>
        </p:nvSpPr>
        <p:spPr>
          <a:xfrm>
            <a:off x="509876" y="1589971"/>
            <a:ext cx="1216883" cy="1593630"/>
          </a:xfrm>
          <a:prstGeom prst="rightArrowCallout">
            <a:avLst>
              <a:gd name="adj1" fmla="val 0"/>
              <a:gd name="adj2" fmla="val 13603"/>
              <a:gd name="adj3" fmla="val 20044"/>
              <a:gd name="adj4" fmla="val 76953"/>
            </a:avLst>
          </a:prstGeom>
          <a:solidFill>
            <a:srgbClr val="92C1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200" b="1">
                <a:latin typeface="Calibri" charset="0"/>
                <a:ea typeface="Calibri" charset="0"/>
                <a:cs typeface="Calibri" charset="0"/>
              </a:rPr>
              <a:t>Grupos de Procesos del Proyecto</a:t>
            </a:r>
            <a:endParaRPr lang="es-PE" sz="12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CA1D045F-4390-5A14-8E82-B3B524F29FFB}"/>
              </a:ext>
            </a:extLst>
          </p:cNvPr>
          <p:cNvSpPr txBox="1"/>
          <p:nvPr/>
        </p:nvSpPr>
        <p:spPr>
          <a:xfrm>
            <a:off x="503238" y="920678"/>
            <a:ext cx="814979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800" dirty="0">
                <a:latin typeface="Calibri" panose="020F0502020204030204" pitchFamily="34" charset="0"/>
                <a:cs typeface="Calibri" panose="020F0502020204030204" pitchFamily="34" charset="0"/>
              </a:rPr>
              <a:t>Todo proyecto comienza con la </a:t>
            </a:r>
            <a:r>
              <a:rPr lang="es-MX" sz="1800" b="1" dirty="0">
                <a:latin typeface="Calibri" panose="020F0502020204030204" pitchFamily="34" charset="0"/>
                <a:cs typeface="Calibri" panose="020F0502020204030204" pitchFamily="34" charset="0"/>
              </a:rPr>
              <a:t>INICIACIÓN</a:t>
            </a:r>
            <a:r>
              <a:rPr lang="es-MX" sz="1800" dirty="0">
                <a:latin typeface="Calibri" panose="020F0502020204030204" pitchFamily="34" charset="0"/>
                <a:cs typeface="Calibri" panose="020F0502020204030204" pitchFamily="34" charset="0"/>
              </a:rPr>
              <a:t> del mismo y para ello se deben ejecutar 5 acciones clave:</a:t>
            </a:r>
            <a:endParaRPr lang="es-PE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8" name="Conector angular 27">
            <a:extLst>
              <a:ext uri="{FF2B5EF4-FFF2-40B4-BE49-F238E27FC236}">
                <a16:creationId xmlns:a16="http://schemas.microsoft.com/office/drawing/2014/main" id="{8573D7ED-FBDB-755A-0E2B-000B52DF777E}"/>
              </a:ext>
            </a:extLst>
          </p:cNvPr>
          <p:cNvCxnSpPr/>
          <p:nvPr/>
        </p:nvCxnSpPr>
        <p:spPr>
          <a:xfrm rot="16200000" flipH="1">
            <a:off x="1850469" y="3580593"/>
            <a:ext cx="1399538" cy="371156"/>
          </a:xfrm>
          <a:prstGeom prst="bentConnector2">
            <a:avLst/>
          </a:prstGeom>
          <a:ln w="19050">
            <a:solidFill>
              <a:srgbClr val="EE46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oogle Shape;1013;p57">
            <a:extLst>
              <a:ext uri="{FF2B5EF4-FFF2-40B4-BE49-F238E27FC236}">
                <a16:creationId xmlns:a16="http://schemas.microsoft.com/office/drawing/2014/main" id="{BCCB6661-C125-D4E0-A555-B561C336F0FD}"/>
              </a:ext>
            </a:extLst>
          </p:cNvPr>
          <p:cNvSpPr/>
          <p:nvPr/>
        </p:nvSpPr>
        <p:spPr>
          <a:xfrm>
            <a:off x="2872861" y="3835021"/>
            <a:ext cx="5802828" cy="1398966"/>
          </a:xfrm>
          <a:prstGeom prst="roundRect">
            <a:avLst>
              <a:gd name="adj" fmla="val 16667"/>
            </a:avLst>
          </a:prstGeom>
          <a:solidFill>
            <a:srgbClr val="D1EFF4"/>
          </a:solidFill>
          <a:ln>
            <a:noFill/>
          </a:ln>
        </p:spPr>
        <p:txBody>
          <a:bodyPr spcFirstLastPara="1" wrap="square" lIns="864000" tIns="0" rIns="0" bIns="0" anchor="ctr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s-MX" sz="1400" b="1" dirty="0">
                <a:latin typeface="Calibri" panose="020F0502020204030204" pitchFamily="34" charset="0"/>
                <a:cs typeface="Calibri" panose="020F0502020204030204" pitchFamily="34" charset="0"/>
              </a:rPr>
              <a:t>Sesión  </a:t>
            </a:r>
            <a:r>
              <a:rPr lang="es-MX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Kick Off</a:t>
            </a:r>
            <a:endParaRPr lang="es-PE" sz="1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Sesión convocada por el patrocinador y el gerente de proyecto para que participen todos los interesados donde se les presenta los principales detalles del proyecto y lo que se espera de ellos durante el tiempo de vida del proyecto.</a:t>
            </a:r>
            <a:endParaRPr lang="es-P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Google Shape;1015;p57">
            <a:extLst>
              <a:ext uri="{FF2B5EF4-FFF2-40B4-BE49-F238E27FC236}">
                <a16:creationId xmlns:a16="http://schemas.microsoft.com/office/drawing/2014/main" id="{6066B0E4-28C3-372F-E6DD-DF87B6937FF0}"/>
              </a:ext>
            </a:extLst>
          </p:cNvPr>
          <p:cNvSpPr/>
          <p:nvPr/>
        </p:nvSpPr>
        <p:spPr>
          <a:xfrm rot="-5400000">
            <a:off x="2522117" y="4112848"/>
            <a:ext cx="1398961" cy="831289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0B2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" name="Imagen 31">
            <a:extLst>
              <a:ext uri="{FF2B5EF4-FFF2-40B4-BE49-F238E27FC236}">
                <a16:creationId xmlns:a16="http://schemas.microsoft.com/office/drawing/2014/main" id="{BAD433A1-1509-2D43-8DC4-099940AC7E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866" y="4234588"/>
            <a:ext cx="589169" cy="58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5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496817-3D78-C438-9FF7-22625350B9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5">
            <a:extLst>
              <a:ext uri="{FF2B5EF4-FFF2-40B4-BE49-F238E27FC236}">
                <a16:creationId xmlns:a16="http://schemas.microsoft.com/office/drawing/2014/main" id="{1AFCE8AB-8A26-9C28-BA08-2A86744F8B85}"/>
              </a:ext>
            </a:extLst>
          </p:cNvPr>
          <p:cNvSpPr/>
          <p:nvPr/>
        </p:nvSpPr>
        <p:spPr>
          <a:xfrm>
            <a:off x="503238" y="376836"/>
            <a:ext cx="3525478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ASPECTOS CLAVE DE LA INICIACIÓN DE PROYECTOS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 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7EC680A3-00E5-9042-4AB0-905290954E8A}"/>
              </a:ext>
            </a:extLst>
          </p:cNvPr>
          <p:cNvCxnSpPr/>
          <p:nvPr/>
        </p:nvCxnSpPr>
        <p:spPr>
          <a:xfrm>
            <a:off x="1754458" y="3139493"/>
            <a:ext cx="6713008" cy="0"/>
          </a:xfrm>
          <a:prstGeom prst="straightConnector1">
            <a:avLst/>
          </a:prstGeom>
          <a:ln w="19050">
            <a:solidFill>
              <a:srgbClr val="EE463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E04630B-8F0A-1C78-41B6-74667D122002}"/>
              </a:ext>
            </a:extLst>
          </p:cNvPr>
          <p:cNvSpPr txBox="1"/>
          <p:nvPr/>
        </p:nvSpPr>
        <p:spPr>
          <a:xfrm>
            <a:off x="7891485" y="3267072"/>
            <a:ext cx="575981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MX" sz="1100" b="1" dirty="0">
                <a:latin typeface="Calibri" charset="0"/>
                <a:ea typeface="Calibri" charset="0"/>
                <a:cs typeface="Calibri" charset="0"/>
              </a:rPr>
              <a:t>Abril 2025</a:t>
            </a:r>
            <a:endParaRPr lang="es-PE" sz="11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Rectángulo redondeado 58">
            <a:extLst>
              <a:ext uri="{FF2B5EF4-FFF2-40B4-BE49-F238E27FC236}">
                <a16:creationId xmlns:a16="http://schemas.microsoft.com/office/drawing/2014/main" id="{E2500197-5F12-25D6-622B-F7134DF4E1CE}"/>
              </a:ext>
            </a:extLst>
          </p:cNvPr>
          <p:cNvSpPr/>
          <p:nvPr/>
        </p:nvSpPr>
        <p:spPr>
          <a:xfrm>
            <a:off x="1970295" y="1720937"/>
            <a:ext cx="6139819" cy="273021"/>
          </a:xfrm>
          <a:prstGeom prst="roundRect">
            <a:avLst>
              <a:gd name="adj" fmla="val 46903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Monitoreo y Control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1" name="Rectángulo redondeado 59">
            <a:extLst>
              <a:ext uri="{FF2B5EF4-FFF2-40B4-BE49-F238E27FC236}">
                <a16:creationId xmlns:a16="http://schemas.microsoft.com/office/drawing/2014/main" id="{BE4D5792-A8D9-DB2D-6726-2BC4982B3929}"/>
              </a:ext>
            </a:extLst>
          </p:cNvPr>
          <p:cNvSpPr/>
          <p:nvPr/>
        </p:nvSpPr>
        <p:spPr>
          <a:xfrm>
            <a:off x="3081973" y="2097852"/>
            <a:ext cx="4351283" cy="273021"/>
          </a:xfrm>
          <a:prstGeom prst="roundRect">
            <a:avLst>
              <a:gd name="adj" fmla="val 43414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Ejecución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Rectángulo redondeado 60">
            <a:extLst>
              <a:ext uri="{FF2B5EF4-FFF2-40B4-BE49-F238E27FC236}">
                <a16:creationId xmlns:a16="http://schemas.microsoft.com/office/drawing/2014/main" id="{83776B76-F87D-B327-788E-32BCE0000A63}"/>
              </a:ext>
            </a:extLst>
          </p:cNvPr>
          <p:cNvSpPr/>
          <p:nvPr/>
        </p:nvSpPr>
        <p:spPr>
          <a:xfrm>
            <a:off x="2096078" y="2453573"/>
            <a:ext cx="1971790" cy="273021"/>
          </a:xfrm>
          <a:prstGeom prst="roundRect">
            <a:avLst>
              <a:gd name="adj" fmla="val 44577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Planificación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3" name="Rectángulo redondeado 61">
            <a:extLst>
              <a:ext uri="{FF2B5EF4-FFF2-40B4-BE49-F238E27FC236}">
                <a16:creationId xmlns:a16="http://schemas.microsoft.com/office/drawing/2014/main" id="{6911C7AB-004A-124F-EA44-E5532E5B0D2E}"/>
              </a:ext>
            </a:extLst>
          </p:cNvPr>
          <p:cNvSpPr/>
          <p:nvPr/>
        </p:nvSpPr>
        <p:spPr>
          <a:xfrm>
            <a:off x="1856459" y="2793381"/>
            <a:ext cx="1016401" cy="273021"/>
          </a:xfrm>
          <a:prstGeom prst="roundRect">
            <a:avLst>
              <a:gd name="adj" fmla="val 48065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latin typeface="Calibri" charset="0"/>
                <a:ea typeface="Calibri" charset="0"/>
                <a:cs typeface="Calibri" charset="0"/>
              </a:rPr>
              <a:t>Iniciación</a:t>
            </a:r>
            <a:endParaRPr lang="es-PE" sz="1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Rectángulo redondeado 62">
            <a:extLst>
              <a:ext uri="{FF2B5EF4-FFF2-40B4-BE49-F238E27FC236}">
                <a16:creationId xmlns:a16="http://schemas.microsoft.com/office/drawing/2014/main" id="{89A3C7DC-E19C-F0A3-9B4B-D071EBC1D3BE}"/>
              </a:ext>
            </a:extLst>
          </p:cNvPr>
          <p:cNvSpPr/>
          <p:nvPr/>
        </p:nvSpPr>
        <p:spPr>
          <a:xfrm>
            <a:off x="7311780" y="2793381"/>
            <a:ext cx="1016401" cy="273021"/>
          </a:xfrm>
          <a:prstGeom prst="roundRect">
            <a:avLst>
              <a:gd name="adj" fmla="val 48066"/>
            </a:avLst>
          </a:prstGeom>
          <a:solidFill>
            <a:srgbClr val="FBC8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s-MX" sz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Cierre</a:t>
            </a:r>
            <a:endParaRPr lang="es-PE" sz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F4277F0-F23C-B136-CB63-23D2E146CE90}"/>
              </a:ext>
            </a:extLst>
          </p:cNvPr>
          <p:cNvSpPr txBox="1"/>
          <p:nvPr/>
        </p:nvSpPr>
        <p:spPr>
          <a:xfrm>
            <a:off x="1754457" y="3267072"/>
            <a:ext cx="586017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100" b="1" dirty="0">
                <a:latin typeface="Calibri" charset="0"/>
                <a:ea typeface="Calibri" charset="0"/>
                <a:cs typeface="Calibri" charset="0"/>
              </a:rPr>
              <a:t>Mayo 2024</a:t>
            </a:r>
            <a:endParaRPr lang="es-PE" sz="11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6" name="Llamada de flecha a la derecha 64">
            <a:extLst>
              <a:ext uri="{FF2B5EF4-FFF2-40B4-BE49-F238E27FC236}">
                <a16:creationId xmlns:a16="http://schemas.microsoft.com/office/drawing/2014/main" id="{DCF84FFD-8398-061B-239A-B9640AD82807}"/>
              </a:ext>
            </a:extLst>
          </p:cNvPr>
          <p:cNvSpPr/>
          <p:nvPr/>
        </p:nvSpPr>
        <p:spPr>
          <a:xfrm>
            <a:off x="509876" y="1589971"/>
            <a:ext cx="1216883" cy="1593630"/>
          </a:xfrm>
          <a:prstGeom prst="rightArrowCallout">
            <a:avLst>
              <a:gd name="adj1" fmla="val 0"/>
              <a:gd name="adj2" fmla="val 13603"/>
              <a:gd name="adj3" fmla="val 20044"/>
              <a:gd name="adj4" fmla="val 76953"/>
            </a:avLst>
          </a:prstGeom>
          <a:solidFill>
            <a:srgbClr val="92C1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200" b="1">
                <a:latin typeface="Calibri" charset="0"/>
                <a:ea typeface="Calibri" charset="0"/>
                <a:cs typeface="Calibri" charset="0"/>
              </a:rPr>
              <a:t>Grupos de Procesos del Proyecto</a:t>
            </a:r>
            <a:endParaRPr lang="es-PE" sz="12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15181F96-0CCB-EF28-968F-BFE870FA2388}"/>
              </a:ext>
            </a:extLst>
          </p:cNvPr>
          <p:cNvSpPr txBox="1"/>
          <p:nvPr/>
        </p:nvSpPr>
        <p:spPr>
          <a:xfrm>
            <a:off x="503238" y="920678"/>
            <a:ext cx="814979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sz="1800" dirty="0">
                <a:latin typeface="Calibri" panose="020F0502020204030204" pitchFamily="34" charset="0"/>
                <a:cs typeface="Calibri" panose="020F0502020204030204" pitchFamily="34" charset="0"/>
              </a:rPr>
              <a:t>Todo proyecto comienza con la </a:t>
            </a:r>
            <a:r>
              <a:rPr lang="es-MX" sz="1800" b="1" dirty="0">
                <a:latin typeface="Calibri" panose="020F0502020204030204" pitchFamily="34" charset="0"/>
                <a:cs typeface="Calibri" panose="020F0502020204030204" pitchFamily="34" charset="0"/>
              </a:rPr>
              <a:t>INICIACIÓN</a:t>
            </a:r>
            <a:r>
              <a:rPr lang="es-MX" sz="1800" dirty="0">
                <a:latin typeface="Calibri" panose="020F0502020204030204" pitchFamily="34" charset="0"/>
                <a:cs typeface="Calibri" panose="020F0502020204030204" pitchFamily="34" charset="0"/>
              </a:rPr>
              <a:t> del mismo y para ello se deben ejecutar 5 acciones clave:</a:t>
            </a:r>
            <a:endParaRPr lang="es-PE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8" name="Conector angular 27">
            <a:extLst>
              <a:ext uri="{FF2B5EF4-FFF2-40B4-BE49-F238E27FC236}">
                <a16:creationId xmlns:a16="http://schemas.microsoft.com/office/drawing/2014/main" id="{9D48C571-D017-303B-6DC1-CE5AA7FB32EB}"/>
              </a:ext>
            </a:extLst>
          </p:cNvPr>
          <p:cNvCxnSpPr/>
          <p:nvPr/>
        </p:nvCxnSpPr>
        <p:spPr>
          <a:xfrm rot="16200000" flipH="1">
            <a:off x="1850469" y="3580593"/>
            <a:ext cx="1399538" cy="371156"/>
          </a:xfrm>
          <a:prstGeom prst="bentConnector2">
            <a:avLst/>
          </a:prstGeom>
          <a:ln w="19050">
            <a:solidFill>
              <a:srgbClr val="EE46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oogle Shape;1013;p57">
            <a:extLst>
              <a:ext uri="{FF2B5EF4-FFF2-40B4-BE49-F238E27FC236}">
                <a16:creationId xmlns:a16="http://schemas.microsoft.com/office/drawing/2014/main" id="{A5D1E80C-C529-2EB1-2664-4F533F98C0AA}"/>
              </a:ext>
            </a:extLst>
          </p:cNvPr>
          <p:cNvSpPr/>
          <p:nvPr/>
        </p:nvSpPr>
        <p:spPr>
          <a:xfrm>
            <a:off x="2872861" y="3658775"/>
            <a:ext cx="5018624" cy="1575212"/>
          </a:xfrm>
          <a:prstGeom prst="roundRect">
            <a:avLst>
              <a:gd name="adj" fmla="val 8699"/>
            </a:avLst>
          </a:prstGeom>
          <a:solidFill>
            <a:srgbClr val="D1EFF4"/>
          </a:solidFill>
          <a:ln>
            <a:noFill/>
          </a:ln>
        </p:spPr>
        <p:txBody>
          <a:bodyPr spcFirstLastPara="1" wrap="square" lIns="180000" tIns="108000" rIns="0" bIns="0" anchor="t" anchorCtr="0">
            <a:noAutofit/>
          </a:bodyPr>
          <a:lstStyle/>
          <a:p>
            <a:r>
              <a:rPr lang="es-MX" sz="1400" dirty="0"/>
              <a:t>En la iniciación se generan 2 entregables de gestión:</a:t>
            </a:r>
            <a:endParaRPr lang="es-PE" sz="1400" dirty="0"/>
          </a:p>
        </p:txBody>
      </p:sp>
      <p:sp>
        <p:nvSpPr>
          <p:cNvPr id="2" name="Freeform 16">
            <a:extLst>
              <a:ext uri="{FF2B5EF4-FFF2-40B4-BE49-F238E27FC236}">
                <a16:creationId xmlns:a16="http://schemas.microsoft.com/office/drawing/2014/main" id="{2BED7F7B-4439-0DCA-DDFA-CAF968921077}"/>
              </a:ext>
            </a:extLst>
          </p:cNvPr>
          <p:cNvSpPr>
            <a:spLocks noEditPoints="1"/>
          </p:cNvSpPr>
          <p:nvPr/>
        </p:nvSpPr>
        <p:spPr bwMode="auto">
          <a:xfrm>
            <a:off x="3081973" y="4717692"/>
            <a:ext cx="365177" cy="316708"/>
          </a:xfrm>
          <a:custGeom>
            <a:avLst/>
            <a:gdLst>
              <a:gd name="T0" fmla="*/ 47 w 329"/>
              <a:gd name="T1" fmla="*/ 253 h 258"/>
              <a:gd name="T2" fmla="*/ 41 w 329"/>
              <a:gd name="T3" fmla="*/ 258 h 258"/>
              <a:gd name="T4" fmla="*/ 2 w 329"/>
              <a:gd name="T5" fmla="*/ 257 h 258"/>
              <a:gd name="T6" fmla="*/ 0 w 329"/>
              <a:gd name="T7" fmla="*/ 217 h 258"/>
              <a:gd name="T8" fmla="*/ 6 w 329"/>
              <a:gd name="T9" fmla="*/ 211 h 258"/>
              <a:gd name="T10" fmla="*/ 46 w 329"/>
              <a:gd name="T11" fmla="*/ 213 h 258"/>
              <a:gd name="T12" fmla="*/ 47 w 329"/>
              <a:gd name="T13" fmla="*/ 147 h 258"/>
              <a:gd name="T14" fmla="*/ 46 w 329"/>
              <a:gd name="T15" fmla="*/ 186 h 258"/>
              <a:gd name="T16" fmla="*/ 6 w 329"/>
              <a:gd name="T17" fmla="*/ 188 h 258"/>
              <a:gd name="T18" fmla="*/ 0 w 329"/>
              <a:gd name="T19" fmla="*/ 182 h 258"/>
              <a:gd name="T20" fmla="*/ 2 w 329"/>
              <a:gd name="T21" fmla="*/ 143 h 258"/>
              <a:gd name="T22" fmla="*/ 41 w 329"/>
              <a:gd name="T23" fmla="*/ 141 h 258"/>
              <a:gd name="T24" fmla="*/ 47 w 329"/>
              <a:gd name="T25" fmla="*/ 147 h 258"/>
              <a:gd name="T26" fmla="*/ 47 w 329"/>
              <a:gd name="T27" fmla="*/ 112 h 258"/>
              <a:gd name="T28" fmla="*/ 41 w 329"/>
              <a:gd name="T29" fmla="*/ 118 h 258"/>
              <a:gd name="T30" fmla="*/ 2 w 329"/>
              <a:gd name="T31" fmla="*/ 116 h 258"/>
              <a:gd name="T32" fmla="*/ 0 w 329"/>
              <a:gd name="T33" fmla="*/ 76 h 258"/>
              <a:gd name="T34" fmla="*/ 6 w 329"/>
              <a:gd name="T35" fmla="*/ 71 h 258"/>
              <a:gd name="T36" fmla="*/ 46 w 329"/>
              <a:gd name="T37" fmla="*/ 72 h 258"/>
              <a:gd name="T38" fmla="*/ 329 w 329"/>
              <a:gd name="T39" fmla="*/ 217 h 258"/>
              <a:gd name="T40" fmla="*/ 327 w 329"/>
              <a:gd name="T41" fmla="*/ 257 h 258"/>
              <a:gd name="T42" fmla="*/ 77 w 329"/>
              <a:gd name="T43" fmla="*/ 258 h 258"/>
              <a:gd name="T44" fmla="*/ 71 w 329"/>
              <a:gd name="T45" fmla="*/ 253 h 258"/>
              <a:gd name="T46" fmla="*/ 73 w 329"/>
              <a:gd name="T47" fmla="*/ 213 h 258"/>
              <a:gd name="T48" fmla="*/ 323 w 329"/>
              <a:gd name="T49" fmla="*/ 211 h 258"/>
              <a:gd name="T50" fmla="*/ 329 w 329"/>
              <a:gd name="T51" fmla="*/ 217 h 258"/>
              <a:gd name="T52" fmla="*/ 47 w 329"/>
              <a:gd name="T53" fmla="*/ 41 h 258"/>
              <a:gd name="T54" fmla="*/ 41 w 329"/>
              <a:gd name="T55" fmla="*/ 47 h 258"/>
              <a:gd name="T56" fmla="*/ 2 w 329"/>
              <a:gd name="T57" fmla="*/ 45 h 258"/>
              <a:gd name="T58" fmla="*/ 0 w 329"/>
              <a:gd name="T59" fmla="*/ 6 h 258"/>
              <a:gd name="T60" fmla="*/ 6 w 329"/>
              <a:gd name="T61" fmla="*/ 0 h 258"/>
              <a:gd name="T62" fmla="*/ 46 w 329"/>
              <a:gd name="T63" fmla="*/ 2 h 258"/>
              <a:gd name="T64" fmla="*/ 329 w 329"/>
              <a:gd name="T65" fmla="*/ 147 h 258"/>
              <a:gd name="T66" fmla="*/ 327 w 329"/>
              <a:gd name="T67" fmla="*/ 186 h 258"/>
              <a:gd name="T68" fmla="*/ 77 w 329"/>
              <a:gd name="T69" fmla="*/ 188 h 258"/>
              <a:gd name="T70" fmla="*/ 71 w 329"/>
              <a:gd name="T71" fmla="*/ 182 h 258"/>
              <a:gd name="T72" fmla="*/ 73 w 329"/>
              <a:gd name="T73" fmla="*/ 143 h 258"/>
              <a:gd name="T74" fmla="*/ 323 w 329"/>
              <a:gd name="T75" fmla="*/ 141 h 258"/>
              <a:gd name="T76" fmla="*/ 329 w 329"/>
              <a:gd name="T77" fmla="*/ 147 h 258"/>
              <a:gd name="T78" fmla="*/ 329 w 329"/>
              <a:gd name="T79" fmla="*/ 112 h 258"/>
              <a:gd name="T80" fmla="*/ 323 w 329"/>
              <a:gd name="T81" fmla="*/ 118 h 258"/>
              <a:gd name="T82" fmla="*/ 73 w 329"/>
              <a:gd name="T83" fmla="*/ 116 h 258"/>
              <a:gd name="T84" fmla="*/ 71 w 329"/>
              <a:gd name="T85" fmla="*/ 76 h 258"/>
              <a:gd name="T86" fmla="*/ 77 w 329"/>
              <a:gd name="T87" fmla="*/ 71 h 258"/>
              <a:gd name="T88" fmla="*/ 327 w 329"/>
              <a:gd name="T89" fmla="*/ 72 h 258"/>
              <a:gd name="T90" fmla="*/ 329 w 329"/>
              <a:gd name="T91" fmla="*/ 6 h 258"/>
              <a:gd name="T92" fmla="*/ 327 w 329"/>
              <a:gd name="T93" fmla="*/ 45 h 258"/>
              <a:gd name="T94" fmla="*/ 77 w 329"/>
              <a:gd name="T95" fmla="*/ 47 h 258"/>
              <a:gd name="T96" fmla="*/ 71 w 329"/>
              <a:gd name="T97" fmla="*/ 41 h 258"/>
              <a:gd name="T98" fmla="*/ 73 w 329"/>
              <a:gd name="T99" fmla="*/ 2 h 258"/>
              <a:gd name="T100" fmla="*/ 323 w 329"/>
              <a:gd name="T101" fmla="*/ 0 h 258"/>
              <a:gd name="T102" fmla="*/ 329 w 329"/>
              <a:gd name="T103" fmla="*/ 6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9" h="258">
                <a:moveTo>
                  <a:pt x="47" y="217"/>
                </a:moveTo>
                <a:cubicBezTo>
                  <a:pt x="47" y="253"/>
                  <a:pt x="47" y="253"/>
                  <a:pt x="47" y="253"/>
                </a:cubicBezTo>
                <a:cubicBezTo>
                  <a:pt x="47" y="254"/>
                  <a:pt x="47" y="256"/>
                  <a:pt x="46" y="257"/>
                </a:cubicBezTo>
                <a:cubicBezTo>
                  <a:pt x="44" y="258"/>
                  <a:pt x="43" y="258"/>
                  <a:pt x="41" y="258"/>
                </a:cubicBezTo>
                <a:cubicBezTo>
                  <a:pt x="6" y="258"/>
                  <a:pt x="6" y="258"/>
                  <a:pt x="6" y="258"/>
                </a:cubicBezTo>
                <a:cubicBezTo>
                  <a:pt x="5" y="258"/>
                  <a:pt x="3" y="258"/>
                  <a:pt x="2" y="257"/>
                </a:cubicBezTo>
                <a:cubicBezTo>
                  <a:pt x="1" y="256"/>
                  <a:pt x="0" y="254"/>
                  <a:pt x="0" y="253"/>
                </a:cubicBezTo>
                <a:cubicBezTo>
                  <a:pt x="0" y="217"/>
                  <a:pt x="0" y="217"/>
                  <a:pt x="0" y="217"/>
                </a:cubicBezTo>
                <a:cubicBezTo>
                  <a:pt x="0" y="216"/>
                  <a:pt x="1" y="214"/>
                  <a:pt x="2" y="213"/>
                </a:cubicBezTo>
                <a:cubicBezTo>
                  <a:pt x="3" y="212"/>
                  <a:pt x="5" y="211"/>
                  <a:pt x="6" y="211"/>
                </a:cubicBezTo>
                <a:cubicBezTo>
                  <a:pt x="41" y="211"/>
                  <a:pt x="41" y="211"/>
                  <a:pt x="41" y="211"/>
                </a:cubicBezTo>
                <a:cubicBezTo>
                  <a:pt x="43" y="211"/>
                  <a:pt x="44" y="212"/>
                  <a:pt x="46" y="213"/>
                </a:cubicBezTo>
                <a:cubicBezTo>
                  <a:pt x="47" y="214"/>
                  <a:pt x="47" y="216"/>
                  <a:pt x="47" y="217"/>
                </a:cubicBezTo>
                <a:close/>
                <a:moveTo>
                  <a:pt x="47" y="147"/>
                </a:moveTo>
                <a:cubicBezTo>
                  <a:pt x="47" y="182"/>
                  <a:pt x="47" y="182"/>
                  <a:pt x="47" y="182"/>
                </a:cubicBezTo>
                <a:cubicBezTo>
                  <a:pt x="47" y="184"/>
                  <a:pt x="47" y="185"/>
                  <a:pt x="46" y="186"/>
                </a:cubicBezTo>
                <a:cubicBezTo>
                  <a:pt x="44" y="187"/>
                  <a:pt x="43" y="188"/>
                  <a:pt x="41" y="188"/>
                </a:cubicBezTo>
                <a:cubicBezTo>
                  <a:pt x="6" y="188"/>
                  <a:pt x="6" y="188"/>
                  <a:pt x="6" y="188"/>
                </a:cubicBezTo>
                <a:cubicBezTo>
                  <a:pt x="5" y="188"/>
                  <a:pt x="3" y="187"/>
                  <a:pt x="2" y="186"/>
                </a:cubicBezTo>
                <a:cubicBezTo>
                  <a:pt x="1" y="185"/>
                  <a:pt x="0" y="184"/>
                  <a:pt x="0" y="182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45"/>
                  <a:pt x="1" y="144"/>
                  <a:pt x="2" y="143"/>
                </a:cubicBezTo>
                <a:cubicBezTo>
                  <a:pt x="3" y="142"/>
                  <a:pt x="5" y="141"/>
                  <a:pt x="6" y="141"/>
                </a:cubicBezTo>
                <a:cubicBezTo>
                  <a:pt x="41" y="141"/>
                  <a:pt x="41" y="141"/>
                  <a:pt x="41" y="141"/>
                </a:cubicBezTo>
                <a:cubicBezTo>
                  <a:pt x="43" y="141"/>
                  <a:pt x="44" y="142"/>
                  <a:pt x="46" y="143"/>
                </a:cubicBezTo>
                <a:cubicBezTo>
                  <a:pt x="47" y="144"/>
                  <a:pt x="47" y="145"/>
                  <a:pt x="47" y="147"/>
                </a:cubicBezTo>
                <a:close/>
                <a:moveTo>
                  <a:pt x="47" y="76"/>
                </a:moveTo>
                <a:cubicBezTo>
                  <a:pt x="47" y="112"/>
                  <a:pt x="47" y="112"/>
                  <a:pt x="47" y="112"/>
                </a:cubicBezTo>
                <a:cubicBezTo>
                  <a:pt x="47" y="113"/>
                  <a:pt x="47" y="115"/>
                  <a:pt x="46" y="116"/>
                </a:cubicBezTo>
                <a:cubicBezTo>
                  <a:pt x="44" y="117"/>
                  <a:pt x="43" y="118"/>
                  <a:pt x="41" y="118"/>
                </a:cubicBezTo>
                <a:cubicBezTo>
                  <a:pt x="6" y="118"/>
                  <a:pt x="6" y="118"/>
                  <a:pt x="6" y="118"/>
                </a:cubicBezTo>
                <a:cubicBezTo>
                  <a:pt x="5" y="118"/>
                  <a:pt x="3" y="117"/>
                  <a:pt x="2" y="116"/>
                </a:cubicBezTo>
                <a:cubicBezTo>
                  <a:pt x="1" y="115"/>
                  <a:pt x="0" y="113"/>
                  <a:pt x="0" y="112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5"/>
                  <a:pt x="1" y="73"/>
                  <a:pt x="2" y="72"/>
                </a:cubicBezTo>
                <a:cubicBezTo>
                  <a:pt x="3" y="71"/>
                  <a:pt x="5" y="71"/>
                  <a:pt x="6" y="71"/>
                </a:cubicBezTo>
                <a:cubicBezTo>
                  <a:pt x="41" y="71"/>
                  <a:pt x="41" y="71"/>
                  <a:pt x="41" y="71"/>
                </a:cubicBezTo>
                <a:cubicBezTo>
                  <a:pt x="43" y="71"/>
                  <a:pt x="44" y="71"/>
                  <a:pt x="46" y="72"/>
                </a:cubicBezTo>
                <a:cubicBezTo>
                  <a:pt x="47" y="73"/>
                  <a:pt x="47" y="75"/>
                  <a:pt x="47" y="76"/>
                </a:cubicBezTo>
                <a:close/>
                <a:moveTo>
                  <a:pt x="329" y="217"/>
                </a:moveTo>
                <a:cubicBezTo>
                  <a:pt x="329" y="253"/>
                  <a:pt x="329" y="253"/>
                  <a:pt x="329" y="253"/>
                </a:cubicBezTo>
                <a:cubicBezTo>
                  <a:pt x="329" y="254"/>
                  <a:pt x="329" y="256"/>
                  <a:pt x="327" y="257"/>
                </a:cubicBezTo>
                <a:cubicBezTo>
                  <a:pt x="326" y="258"/>
                  <a:pt x="325" y="258"/>
                  <a:pt x="323" y="258"/>
                </a:cubicBezTo>
                <a:cubicBezTo>
                  <a:pt x="77" y="258"/>
                  <a:pt x="77" y="258"/>
                  <a:pt x="77" y="258"/>
                </a:cubicBezTo>
                <a:cubicBezTo>
                  <a:pt x="75" y="258"/>
                  <a:pt x="74" y="258"/>
                  <a:pt x="73" y="257"/>
                </a:cubicBezTo>
                <a:cubicBezTo>
                  <a:pt x="71" y="256"/>
                  <a:pt x="71" y="254"/>
                  <a:pt x="71" y="253"/>
                </a:cubicBezTo>
                <a:cubicBezTo>
                  <a:pt x="71" y="217"/>
                  <a:pt x="71" y="217"/>
                  <a:pt x="71" y="217"/>
                </a:cubicBezTo>
                <a:cubicBezTo>
                  <a:pt x="71" y="216"/>
                  <a:pt x="71" y="214"/>
                  <a:pt x="73" y="213"/>
                </a:cubicBezTo>
                <a:cubicBezTo>
                  <a:pt x="74" y="212"/>
                  <a:pt x="75" y="211"/>
                  <a:pt x="77" y="211"/>
                </a:cubicBezTo>
                <a:cubicBezTo>
                  <a:pt x="323" y="211"/>
                  <a:pt x="323" y="211"/>
                  <a:pt x="323" y="211"/>
                </a:cubicBezTo>
                <a:cubicBezTo>
                  <a:pt x="325" y="211"/>
                  <a:pt x="326" y="212"/>
                  <a:pt x="327" y="213"/>
                </a:cubicBezTo>
                <a:cubicBezTo>
                  <a:pt x="329" y="214"/>
                  <a:pt x="329" y="216"/>
                  <a:pt x="329" y="217"/>
                </a:cubicBezTo>
                <a:close/>
                <a:moveTo>
                  <a:pt x="47" y="6"/>
                </a:moveTo>
                <a:cubicBezTo>
                  <a:pt x="47" y="41"/>
                  <a:pt x="47" y="41"/>
                  <a:pt x="47" y="41"/>
                </a:cubicBezTo>
                <a:cubicBezTo>
                  <a:pt x="47" y="43"/>
                  <a:pt x="47" y="44"/>
                  <a:pt x="46" y="45"/>
                </a:cubicBezTo>
                <a:cubicBezTo>
                  <a:pt x="44" y="46"/>
                  <a:pt x="43" y="47"/>
                  <a:pt x="41" y="47"/>
                </a:cubicBezTo>
                <a:cubicBezTo>
                  <a:pt x="6" y="47"/>
                  <a:pt x="6" y="47"/>
                  <a:pt x="6" y="47"/>
                </a:cubicBezTo>
                <a:cubicBezTo>
                  <a:pt x="5" y="47"/>
                  <a:pt x="3" y="46"/>
                  <a:pt x="2" y="45"/>
                </a:cubicBezTo>
                <a:cubicBezTo>
                  <a:pt x="1" y="44"/>
                  <a:pt x="0" y="43"/>
                  <a:pt x="0" y="41"/>
                </a:cubicBezTo>
                <a:cubicBezTo>
                  <a:pt x="0" y="6"/>
                  <a:pt x="0" y="6"/>
                  <a:pt x="0" y="6"/>
                </a:cubicBezTo>
                <a:cubicBezTo>
                  <a:pt x="0" y="4"/>
                  <a:pt x="1" y="3"/>
                  <a:pt x="2" y="2"/>
                </a:cubicBezTo>
                <a:cubicBezTo>
                  <a:pt x="3" y="1"/>
                  <a:pt x="5" y="0"/>
                  <a:pt x="6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43" y="0"/>
                  <a:pt x="44" y="1"/>
                  <a:pt x="46" y="2"/>
                </a:cubicBezTo>
                <a:cubicBezTo>
                  <a:pt x="47" y="3"/>
                  <a:pt x="47" y="4"/>
                  <a:pt x="47" y="6"/>
                </a:cubicBezTo>
                <a:close/>
                <a:moveTo>
                  <a:pt x="329" y="147"/>
                </a:moveTo>
                <a:cubicBezTo>
                  <a:pt x="329" y="182"/>
                  <a:pt x="329" y="182"/>
                  <a:pt x="329" y="182"/>
                </a:cubicBezTo>
                <a:cubicBezTo>
                  <a:pt x="329" y="184"/>
                  <a:pt x="329" y="185"/>
                  <a:pt x="327" y="186"/>
                </a:cubicBezTo>
                <a:cubicBezTo>
                  <a:pt x="326" y="187"/>
                  <a:pt x="325" y="188"/>
                  <a:pt x="323" y="188"/>
                </a:cubicBezTo>
                <a:cubicBezTo>
                  <a:pt x="77" y="188"/>
                  <a:pt x="77" y="188"/>
                  <a:pt x="77" y="188"/>
                </a:cubicBezTo>
                <a:cubicBezTo>
                  <a:pt x="75" y="188"/>
                  <a:pt x="74" y="187"/>
                  <a:pt x="73" y="186"/>
                </a:cubicBezTo>
                <a:cubicBezTo>
                  <a:pt x="71" y="185"/>
                  <a:pt x="71" y="184"/>
                  <a:pt x="71" y="182"/>
                </a:cubicBezTo>
                <a:cubicBezTo>
                  <a:pt x="71" y="147"/>
                  <a:pt x="71" y="147"/>
                  <a:pt x="71" y="147"/>
                </a:cubicBezTo>
                <a:cubicBezTo>
                  <a:pt x="71" y="145"/>
                  <a:pt x="71" y="144"/>
                  <a:pt x="73" y="143"/>
                </a:cubicBezTo>
                <a:cubicBezTo>
                  <a:pt x="74" y="142"/>
                  <a:pt x="75" y="141"/>
                  <a:pt x="77" y="141"/>
                </a:cubicBezTo>
                <a:cubicBezTo>
                  <a:pt x="323" y="141"/>
                  <a:pt x="323" y="141"/>
                  <a:pt x="323" y="141"/>
                </a:cubicBezTo>
                <a:cubicBezTo>
                  <a:pt x="325" y="141"/>
                  <a:pt x="326" y="142"/>
                  <a:pt x="327" y="143"/>
                </a:cubicBezTo>
                <a:cubicBezTo>
                  <a:pt x="329" y="144"/>
                  <a:pt x="329" y="145"/>
                  <a:pt x="329" y="147"/>
                </a:cubicBezTo>
                <a:close/>
                <a:moveTo>
                  <a:pt x="329" y="76"/>
                </a:moveTo>
                <a:cubicBezTo>
                  <a:pt x="329" y="112"/>
                  <a:pt x="329" y="112"/>
                  <a:pt x="329" y="112"/>
                </a:cubicBezTo>
                <a:cubicBezTo>
                  <a:pt x="329" y="113"/>
                  <a:pt x="329" y="115"/>
                  <a:pt x="327" y="116"/>
                </a:cubicBezTo>
                <a:cubicBezTo>
                  <a:pt x="326" y="117"/>
                  <a:pt x="325" y="118"/>
                  <a:pt x="323" y="118"/>
                </a:cubicBezTo>
                <a:cubicBezTo>
                  <a:pt x="77" y="118"/>
                  <a:pt x="77" y="118"/>
                  <a:pt x="77" y="118"/>
                </a:cubicBezTo>
                <a:cubicBezTo>
                  <a:pt x="75" y="118"/>
                  <a:pt x="74" y="117"/>
                  <a:pt x="73" y="116"/>
                </a:cubicBezTo>
                <a:cubicBezTo>
                  <a:pt x="71" y="115"/>
                  <a:pt x="71" y="113"/>
                  <a:pt x="71" y="112"/>
                </a:cubicBezTo>
                <a:cubicBezTo>
                  <a:pt x="71" y="76"/>
                  <a:pt x="71" y="76"/>
                  <a:pt x="71" y="76"/>
                </a:cubicBezTo>
                <a:cubicBezTo>
                  <a:pt x="71" y="75"/>
                  <a:pt x="71" y="73"/>
                  <a:pt x="73" y="72"/>
                </a:cubicBezTo>
                <a:cubicBezTo>
                  <a:pt x="74" y="71"/>
                  <a:pt x="75" y="71"/>
                  <a:pt x="77" y="71"/>
                </a:cubicBezTo>
                <a:cubicBezTo>
                  <a:pt x="323" y="71"/>
                  <a:pt x="323" y="71"/>
                  <a:pt x="323" y="71"/>
                </a:cubicBezTo>
                <a:cubicBezTo>
                  <a:pt x="325" y="71"/>
                  <a:pt x="326" y="71"/>
                  <a:pt x="327" y="72"/>
                </a:cubicBezTo>
                <a:cubicBezTo>
                  <a:pt x="329" y="73"/>
                  <a:pt x="329" y="75"/>
                  <a:pt x="329" y="76"/>
                </a:cubicBezTo>
                <a:close/>
                <a:moveTo>
                  <a:pt x="329" y="6"/>
                </a:moveTo>
                <a:cubicBezTo>
                  <a:pt x="329" y="41"/>
                  <a:pt x="329" y="41"/>
                  <a:pt x="329" y="41"/>
                </a:cubicBezTo>
                <a:cubicBezTo>
                  <a:pt x="329" y="43"/>
                  <a:pt x="329" y="44"/>
                  <a:pt x="327" y="45"/>
                </a:cubicBezTo>
                <a:cubicBezTo>
                  <a:pt x="326" y="46"/>
                  <a:pt x="325" y="47"/>
                  <a:pt x="323" y="47"/>
                </a:cubicBezTo>
                <a:cubicBezTo>
                  <a:pt x="77" y="47"/>
                  <a:pt x="77" y="47"/>
                  <a:pt x="77" y="47"/>
                </a:cubicBezTo>
                <a:cubicBezTo>
                  <a:pt x="75" y="47"/>
                  <a:pt x="74" y="46"/>
                  <a:pt x="73" y="45"/>
                </a:cubicBezTo>
                <a:cubicBezTo>
                  <a:pt x="71" y="44"/>
                  <a:pt x="71" y="43"/>
                  <a:pt x="71" y="41"/>
                </a:cubicBezTo>
                <a:cubicBezTo>
                  <a:pt x="71" y="6"/>
                  <a:pt x="71" y="6"/>
                  <a:pt x="71" y="6"/>
                </a:cubicBezTo>
                <a:cubicBezTo>
                  <a:pt x="71" y="4"/>
                  <a:pt x="71" y="3"/>
                  <a:pt x="73" y="2"/>
                </a:cubicBezTo>
                <a:cubicBezTo>
                  <a:pt x="74" y="1"/>
                  <a:pt x="75" y="0"/>
                  <a:pt x="77" y="0"/>
                </a:cubicBezTo>
                <a:cubicBezTo>
                  <a:pt x="323" y="0"/>
                  <a:pt x="323" y="0"/>
                  <a:pt x="323" y="0"/>
                </a:cubicBezTo>
                <a:cubicBezTo>
                  <a:pt x="325" y="0"/>
                  <a:pt x="326" y="1"/>
                  <a:pt x="327" y="2"/>
                </a:cubicBezTo>
                <a:cubicBezTo>
                  <a:pt x="329" y="3"/>
                  <a:pt x="329" y="4"/>
                  <a:pt x="329" y="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Freeform 29">
            <a:extLst>
              <a:ext uri="{FF2B5EF4-FFF2-40B4-BE49-F238E27FC236}">
                <a16:creationId xmlns:a16="http://schemas.microsoft.com/office/drawing/2014/main" id="{724ABAF9-4C4B-E781-6BD5-5910CE485019}"/>
              </a:ext>
            </a:extLst>
          </p:cNvPr>
          <p:cNvSpPr>
            <a:spLocks noEditPoints="1"/>
          </p:cNvSpPr>
          <p:nvPr/>
        </p:nvSpPr>
        <p:spPr bwMode="auto">
          <a:xfrm>
            <a:off x="3081973" y="4145787"/>
            <a:ext cx="351374" cy="369332"/>
          </a:xfrm>
          <a:custGeom>
            <a:avLst/>
            <a:gdLst>
              <a:gd name="T0" fmla="*/ 267 w 271"/>
              <a:gd name="T1" fmla="*/ 80 h 315"/>
              <a:gd name="T2" fmla="*/ 271 w 271"/>
              <a:gd name="T3" fmla="*/ 299 h 315"/>
              <a:gd name="T4" fmla="*/ 254 w 271"/>
              <a:gd name="T5" fmla="*/ 315 h 315"/>
              <a:gd name="T6" fmla="*/ 5 w 271"/>
              <a:gd name="T7" fmla="*/ 311 h 315"/>
              <a:gd name="T8" fmla="*/ 0 w 271"/>
              <a:gd name="T9" fmla="*/ 17 h 315"/>
              <a:gd name="T10" fmla="*/ 17 w 271"/>
              <a:gd name="T11" fmla="*/ 0 h 315"/>
              <a:gd name="T12" fmla="*/ 190 w 271"/>
              <a:gd name="T13" fmla="*/ 4 h 315"/>
              <a:gd name="T14" fmla="*/ 259 w 271"/>
              <a:gd name="T15" fmla="*/ 67 h 315"/>
              <a:gd name="T16" fmla="*/ 181 w 271"/>
              <a:gd name="T17" fmla="*/ 90 h 315"/>
              <a:gd name="T18" fmla="*/ 243 w 271"/>
              <a:gd name="T19" fmla="*/ 83 h 315"/>
              <a:gd name="T20" fmla="*/ 181 w 271"/>
              <a:gd name="T21" fmla="*/ 24 h 315"/>
              <a:gd name="T22" fmla="*/ 248 w 271"/>
              <a:gd name="T23" fmla="*/ 113 h 315"/>
              <a:gd name="T24" fmla="*/ 163 w 271"/>
              <a:gd name="T25" fmla="*/ 108 h 315"/>
              <a:gd name="T26" fmla="*/ 158 w 271"/>
              <a:gd name="T27" fmla="*/ 23 h 315"/>
              <a:gd name="T28" fmla="*/ 23 w 271"/>
              <a:gd name="T29" fmla="*/ 293 h 315"/>
              <a:gd name="T30" fmla="*/ 41 w 271"/>
              <a:gd name="T31" fmla="*/ 135 h 315"/>
              <a:gd name="T32" fmla="*/ 54 w 271"/>
              <a:gd name="T33" fmla="*/ 154 h 315"/>
              <a:gd name="T34" fmla="*/ 110 w 271"/>
              <a:gd name="T35" fmla="*/ 270 h 315"/>
              <a:gd name="T36" fmla="*/ 135 w 271"/>
              <a:gd name="T37" fmla="*/ 177 h 315"/>
              <a:gd name="T38" fmla="*/ 136 w 271"/>
              <a:gd name="T39" fmla="*/ 173 h 315"/>
              <a:gd name="T40" fmla="*/ 137 w 271"/>
              <a:gd name="T41" fmla="*/ 180 h 315"/>
              <a:gd name="T42" fmla="*/ 160 w 271"/>
              <a:gd name="T43" fmla="*/ 270 h 315"/>
              <a:gd name="T44" fmla="*/ 217 w 271"/>
              <a:gd name="T45" fmla="*/ 154 h 315"/>
              <a:gd name="T46" fmla="*/ 230 w 271"/>
              <a:gd name="T47" fmla="*/ 135 h 315"/>
              <a:gd name="T48" fmla="*/ 177 w 271"/>
              <a:gd name="T49" fmla="*/ 154 h 315"/>
              <a:gd name="T50" fmla="*/ 175 w 271"/>
              <a:gd name="T51" fmla="*/ 231 h 315"/>
              <a:gd name="T52" fmla="*/ 174 w 271"/>
              <a:gd name="T53" fmla="*/ 243 h 315"/>
              <a:gd name="T54" fmla="*/ 172 w 271"/>
              <a:gd name="T55" fmla="*/ 239 h 315"/>
              <a:gd name="T56" fmla="*/ 171 w 271"/>
              <a:gd name="T57" fmla="*/ 231 h 315"/>
              <a:gd name="T58" fmla="*/ 125 w 271"/>
              <a:gd name="T59" fmla="*/ 135 h 315"/>
              <a:gd name="T60" fmla="*/ 99 w 271"/>
              <a:gd name="T61" fmla="*/ 235 h 315"/>
              <a:gd name="T62" fmla="*/ 98 w 271"/>
              <a:gd name="T63" fmla="*/ 243 h 315"/>
              <a:gd name="T64" fmla="*/ 97 w 271"/>
              <a:gd name="T65" fmla="*/ 239 h 315"/>
              <a:gd name="T66" fmla="*/ 78 w 271"/>
              <a:gd name="T67" fmla="*/ 154 h 315"/>
              <a:gd name="T68" fmla="*/ 94 w 271"/>
              <a:gd name="T69" fmla="*/ 13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1" h="315">
                <a:moveTo>
                  <a:pt x="259" y="67"/>
                </a:moveTo>
                <a:cubicBezTo>
                  <a:pt x="262" y="70"/>
                  <a:pt x="265" y="75"/>
                  <a:pt x="267" y="80"/>
                </a:cubicBezTo>
                <a:cubicBezTo>
                  <a:pt x="270" y="86"/>
                  <a:pt x="271" y="91"/>
                  <a:pt x="271" y="96"/>
                </a:cubicBezTo>
                <a:cubicBezTo>
                  <a:pt x="271" y="299"/>
                  <a:pt x="271" y="299"/>
                  <a:pt x="271" y="299"/>
                </a:cubicBezTo>
                <a:cubicBezTo>
                  <a:pt x="271" y="303"/>
                  <a:pt x="269" y="307"/>
                  <a:pt x="266" y="311"/>
                </a:cubicBezTo>
                <a:cubicBezTo>
                  <a:pt x="262" y="314"/>
                  <a:pt x="258" y="315"/>
                  <a:pt x="254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12" y="315"/>
                  <a:pt x="8" y="314"/>
                  <a:pt x="5" y="311"/>
                </a:cubicBezTo>
                <a:cubicBezTo>
                  <a:pt x="2" y="307"/>
                  <a:pt x="0" y="303"/>
                  <a:pt x="0" y="299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2"/>
                  <a:pt x="2" y="8"/>
                  <a:pt x="5" y="5"/>
                </a:cubicBezTo>
                <a:cubicBezTo>
                  <a:pt x="8" y="2"/>
                  <a:pt x="12" y="0"/>
                  <a:pt x="17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80" y="0"/>
                  <a:pt x="185" y="1"/>
                  <a:pt x="190" y="4"/>
                </a:cubicBezTo>
                <a:cubicBezTo>
                  <a:pt x="196" y="6"/>
                  <a:pt x="201" y="9"/>
                  <a:pt x="204" y="12"/>
                </a:cubicBezTo>
                <a:lnTo>
                  <a:pt x="259" y="67"/>
                </a:lnTo>
                <a:close/>
                <a:moveTo>
                  <a:pt x="181" y="24"/>
                </a:moveTo>
                <a:cubicBezTo>
                  <a:pt x="181" y="90"/>
                  <a:pt x="181" y="90"/>
                  <a:pt x="181" y="90"/>
                </a:cubicBezTo>
                <a:cubicBezTo>
                  <a:pt x="247" y="90"/>
                  <a:pt x="247" y="90"/>
                  <a:pt x="247" y="90"/>
                </a:cubicBezTo>
                <a:cubicBezTo>
                  <a:pt x="246" y="87"/>
                  <a:pt x="244" y="84"/>
                  <a:pt x="243" y="83"/>
                </a:cubicBezTo>
                <a:cubicBezTo>
                  <a:pt x="188" y="28"/>
                  <a:pt x="188" y="28"/>
                  <a:pt x="188" y="28"/>
                </a:cubicBezTo>
                <a:cubicBezTo>
                  <a:pt x="186" y="26"/>
                  <a:pt x="184" y="25"/>
                  <a:pt x="181" y="24"/>
                </a:cubicBezTo>
                <a:close/>
                <a:moveTo>
                  <a:pt x="248" y="293"/>
                </a:moveTo>
                <a:cubicBezTo>
                  <a:pt x="248" y="113"/>
                  <a:pt x="248" y="113"/>
                  <a:pt x="248" y="113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70" y="113"/>
                  <a:pt x="166" y="111"/>
                  <a:pt x="163" y="108"/>
                </a:cubicBezTo>
                <a:cubicBezTo>
                  <a:pt x="160" y="104"/>
                  <a:pt x="158" y="100"/>
                  <a:pt x="158" y="96"/>
                </a:cubicBezTo>
                <a:cubicBezTo>
                  <a:pt x="158" y="23"/>
                  <a:pt x="158" y="23"/>
                  <a:pt x="158" y="23"/>
                </a:cubicBezTo>
                <a:cubicBezTo>
                  <a:pt x="23" y="23"/>
                  <a:pt x="23" y="23"/>
                  <a:pt x="23" y="23"/>
                </a:cubicBezTo>
                <a:cubicBezTo>
                  <a:pt x="23" y="293"/>
                  <a:pt x="23" y="293"/>
                  <a:pt x="23" y="293"/>
                </a:cubicBezTo>
                <a:lnTo>
                  <a:pt x="248" y="293"/>
                </a:lnTo>
                <a:close/>
                <a:moveTo>
                  <a:pt x="41" y="135"/>
                </a:moveTo>
                <a:cubicBezTo>
                  <a:pt x="41" y="154"/>
                  <a:pt x="41" y="154"/>
                  <a:pt x="41" y="154"/>
                </a:cubicBezTo>
                <a:cubicBezTo>
                  <a:pt x="54" y="154"/>
                  <a:pt x="54" y="154"/>
                  <a:pt x="54" y="154"/>
                </a:cubicBezTo>
                <a:cubicBezTo>
                  <a:pt x="82" y="270"/>
                  <a:pt x="82" y="270"/>
                  <a:pt x="82" y="270"/>
                </a:cubicBezTo>
                <a:cubicBezTo>
                  <a:pt x="110" y="270"/>
                  <a:pt x="110" y="270"/>
                  <a:pt x="110" y="270"/>
                </a:cubicBezTo>
                <a:cubicBezTo>
                  <a:pt x="133" y="185"/>
                  <a:pt x="133" y="185"/>
                  <a:pt x="133" y="185"/>
                </a:cubicBezTo>
                <a:cubicBezTo>
                  <a:pt x="134" y="183"/>
                  <a:pt x="134" y="180"/>
                  <a:pt x="135" y="177"/>
                </a:cubicBezTo>
                <a:cubicBezTo>
                  <a:pt x="135" y="175"/>
                  <a:pt x="135" y="174"/>
                  <a:pt x="135" y="173"/>
                </a:cubicBezTo>
                <a:cubicBezTo>
                  <a:pt x="136" y="173"/>
                  <a:pt x="136" y="173"/>
                  <a:pt x="136" y="173"/>
                </a:cubicBezTo>
                <a:cubicBezTo>
                  <a:pt x="136" y="177"/>
                  <a:pt x="136" y="177"/>
                  <a:pt x="136" y="177"/>
                </a:cubicBezTo>
                <a:cubicBezTo>
                  <a:pt x="136" y="177"/>
                  <a:pt x="137" y="178"/>
                  <a:pt x="137" y="180"/>
                </a:cubicBezTo>
                <a:cubicBezTo>
                  <a:pt x="137" y="182"/>
                  <a:pt x="138" y="184"/>
                  <a:pt x="138" y="185"/>
                </a:cubicBezTo>
                <a:cubicBezTo>
                  <a:pt x="160" y="270"/>
                  <a:pt x="160" y="270"/>
                  <a:pt x="160" y="270"/>
                </a:cubicBezTo>
                <a:cubicBezTo>
                  <a:pt x="188" y="270"/>
                  <a:pt x="188" y="270"/>
                  <a:pt x="188" y="270"/>
                </a:cubicBezTo>
                <a:cubicBezTo>
                  <a:pt x="217" y="154"/>
                  <a:pt x="217" y="154"/>
                  <a:pt x="217" y="154"/>
                </a:cubicBezTo>
                <a:cubicBezTo>
                  <a:pt x="230" y="154"/>
                  <a:pt x="230" y="154"/>
                  <a:pt x="230" y="154"/>
                </a:cubicBezTo>
                <a:cubicBezTo>
                  <a:pt x="230" y="135"/>
                  <a:pt x="230" y="135"/>
                  <a:pt x="230" y="135"/>
                </a:cubicBezTo>
                <a:cubicBezTo>
                  <a:pt x="177" y="135"/>
                  <a:pt x="177" y="135"/>
                  <a:pt x="177" y="135"/>
                </a:cubicBezTo>
                <a:cubicBezTo>
                  <a:pt x="177" y="154"/>
                  <a:pt x="177" y="154"/>
                  <a:pt x="177" y="154"/>
                </a:cubicBezTo>
                <a:cubicBezTo>
                  <a:pt x="193" y="154"/>
                  <a:pt x="193" y="154"/>
                  <a:pt x="193" y="154"/>
                </a:cubicBezTo>
                <a:cubicBezTo>
                  <a:pt x="175" y="231"/>
                  <a:pt x="175" y="231"/>
                  <a:pt x="175" y="231"/>
                </a:cubicBezTo>
                <a:cubicBezTo>
                  <a:pt x="175" y="234"/>
                  <a:pt x="174" y="236"/>
                  <a:pt x="174" y="239"/>
                </a:cubicBezTo>
                <a:cubicBezTo>
                  <a:pt x="174" y="243"/>
                  <a:pt x="174" y="243"/>
                  <a:pt x="174" y="243"/>
                </a:cubicBezTo>
                <a:cubicBezTo>
                  <a:pt x="173" y="243"/>
                  <a:pt x="173" y="243"/>
                  <a:pt x="173" y="243"/>
                </a:cubicBezTo>
                <a:cubicBezTo>
                  <a:pt x="172" y="239"/>
                  <a:pt x="172" y="239"/>
                  <a:pt x="172" y="239"/>
                </a:cubicBezTo>
                <a:cubicBezTo>
                  <a:pt x="172" y="239"/>
                  <a:pt x="172" y="237"/>
                  <a:pt x="172" y="236"/>
                </a:cubicBezTo>
                <a:cubicBezTo>
                  <a:pt x="171" y="234"/>
                  <a:pt x="171" y="232"/>
                  <a:pt x="171" y="231"/>
                </a:cubicBezTo>
                <a:cubicBezTo>
                  <a:pt x="146" y="135"/>
                  <a:pt x="146" y="135"/>
                  <a:pt x="146" y="135"/>
                </a:cubicBezTo>
                <a:cubicBezTo>
                  <a:pt x="125" y="135"/>
                  <a:pt x="125" y="135"/>
                  <a:pt x="125" y="135"/>
                </a:cubicBezTo>
                <a:cubicBezTo>
                  <a:pt x="100" y="231"/>
                  <a:pt x="100" y="231"/>
                  <a:pt x="100" y="231"/>
                </a:cubicBezTo>
                <a:cubicBezTo>
                  <a:pt x="100" y="232"/>
                  <a:pt x="100" y="234"/>
                  <a:pt x="99" y="235"/>
                </a:cubicBezTo>
                <a:cubicBezTo>
                  <a:pt x="99" y="237"/>
                  <a:pt x="99" y="239"/>
                  <a:pt x="99" y="239"/>
                </a:cubicBezTo>
                <a:cubicBezTo>
                  <a:pt x="98" y="243"/>
                  <a:pt x="98" y="243"/>
                  <a:pt x="98" y="243"/>
                </a:cubicBezTo>
                <a:cubicBezTo>
                  <a:pt x="97" y="243"/>
                  <a:pt x="97" y="243"/>
                  <a:pt x="97" y="243"/>
                </a:cubicBezTo>
                <a:cubicBezTo>
                  <a:pt x="97" y="239"/>
                  <a:pt x="97" y="239"/>
                  <a:pt x="97" y="239"/>
                </a:cubicBezTo>
                <a:cubicBezTo>
                  <a:pt x="97" y="236"/>
                  <a:pt x="96" y="234"/>
                  <a:pt x="96" y="231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94" y="154"/>
                  <a:pt x="94" y="154"/>
                  <a:pt x="94" y="154"/>
                </a:cubicBezTo>
                <a:cubicBezTo>
                  <a:pt x="94" y="135"/>
                  <a:pt x="94" y="135"/>
                  <a:pt x="94" y="135"/>
                </a:cubicBezTo>
                <a:lnTo>
                  <a:pt x="41" y="13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00D5E64-AC30-4DAE-BFD3-83FE9F86F984}"/>
              </a:ext>
            </a:extLst>
          </p:cNvPr>
          <p:cNvSpPr txBox="1"/>
          <p:nvPr/>
        </p:nvSpPr>
        <p:spPr>
          <a:xfrm>
            <a:off x="3611875" y="4208698"/>
            <a:ext cx="38027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b="1" dirty="0">
                <a:latin typeface="Calibri" panose="020F0502020204030204" pitchFamily="34" charset="0"/>
                <a:cs typeface="Calibri" panose="020F0502020204030204" pitchFamily="34" charset="0"/>
              </a:rPr>
              <a:t>Acta de Constitución</a:t>
            </a:r>
            <a:endParaRPr lang="es-PE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15D40A6-94E2-ADCC-ABC6-79372C3F01AB}"/>
              </a:ext>
            </a:extLst>
          </p:cNvPr>
          <p:cNvSpPr txBox="1"/>
          <p:nvPr/>
        </p:nvSpPr>
        <p:spPr>
          <a:xfrm>
            <a:off x="3611874" y="4745338"/>
            <a:ext cx="38027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MX" b="1" dirty="0">
                <a:latin typeface="Calibri" panose="020F0502020204030204" pitchFamily="34" charset="0"/>
                <a:cs typeface="Calibri" panose="020F0502020204030204" pitchFamily="34" charset="0"/>
              </a:rPr>
              <a:t>Registro de Interesados</a:t>
            </a:r>
            <a:endParaRPr lang="es-PE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72343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Diseño predeterminad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Papel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21131</TotalTime>
  <Words>3731</Words>
  <Application>Microsoft Office PowerPoint</Application>
  <PresentationFormat>Presentación en pantalla (16:10)</PresentationFormat>
  <Paragraphs>578</Paragraphs>
  <Slides>56</Slides>
  <Notes>51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56</vt:i4>
      </vt:variant>
    </vt:vector>
  </HeadingPairs>
  <TitlesOfParts>
    <vt:vector size="64" baseType="lpstr">
      <vt:lpstr>Arial</vt:lpstr>
      <vt:lpstr>Calibri</vt:lpstr>
      <vt:lpstr>Graphik Bold</vt:lpstr>
      <vt:lpstr>Graphik Regular</vt:lpstr>
      <vt:lpstr>Graphik-Medium</vt:lpstr>
      <vt:lpstr>Times New Roman</vt:lpstr>
      <vt:lpstr>Wingdings</vt:lpstr>
      <vt:lpstr>1_Diseño predeterminado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Isil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Isil</dc:creator>
  <cp:lastModifiedBy>Rosa Maria Muñoz Mendo</cp:lastModifiedBy>
  <cp:revision>1339</cp:revision>
  <dcterms:created xsi:type="dcterms:W3CDTF">2006-06-01T21:36:52Z</dcterms:created>
  <dcterms:modified xsi:type="dcterms:W3CDTF">2024-09-20T17:32:25Z</dcterms:modified>
</cp:coreProperties>
</file>